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85" r:id="rId8"/>
    <p:sldId id="270" r:id="rId9"/>
    <p:sldId id="271" r:id="rId10"/>
    <p:sldId id="272" r:id="rId11"/>
    <p:sldId id="287" r:id="rId12"/>
    <p:sldId id="289" r:id="rId13"/>
    <p:sldId id="291" r:id="rId14"/>
    <p:sldId id="293" r:id="rId15"/>
    <p:sldId id="295" r:id="rId16"/>
    <p:sldId id="297" r:id="rId17"/>
    <p:sldId id="299" r:id="rId18"/>
    <p:sldId id="275" r:id="rId19"/>
    <p:sldId id="277" r:id="rId20"/>
    <p:sldId id="278" r:id="rId21"/>
    <p:sldId id="283" r:id="rId22"/>
    <p:sldId id="261" r:id="rId23"/>
    <p:sldId id="262" r:id="rId24"/>
    <p:sldId id="301" r:id="rId25"/>
    <p:sldId id="302" r:id="rId26"/>
    <p:sldId id="300" r:id="rId27"/>
    <p:sldId id="263" r:id="rId28"/>
    <p:sldId id="284" r:id="rId29"/>
    <p:sldId id="276" r:id="rId30"/>
    <p:sldId id="280" r:id="rId31"/>
    <p:sldId id="282" r:id="rId32"/>
    <p:sldId id="265" r:id="rId33"/>
    <p:sldId id="268" r:id="rId3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599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/C:\Users\diego\Desktop\cobre%20-%20wider\1.3_Cobre_Nominal-Real_anual_BML-COMEX_1935-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L" dirty="0"/>
              <a:t>GDP growth, investment and real copper price, 1960-2015</a:t>
            </a:r>
          </a:p>
        </c:rich>
      </c:tx>
      <c:layout>
        <c:manualLayout>
          <c:xMode val="edge"/>
          <c:yMode val="edge"/>
          <c:x val="0.222475067398653"/>
          <c:y val="8.14071628143256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8.9817413352862502E-2"/>
          <c:y val="9.10911861823724E-2"/>
          <c:w val="0.81797000425863298"/>
          <c:h val="0.5388060768380249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'Cobre nominal real anual(1935)'!$I$8</c:f>
              <c:strCache>
                <c:ptCount val="1"/>
                <c:pt idx="0">
                  <c:v>GDP growth (annual %)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'Cobre nominal real anual(1935)'!$I$35:$I$90</c:f>
              <c:numCache>
                <c:formatCode>General</c:formatCode>
                <c:ptCount val="56"/>
                <c:pt idx="1">
                  <c:v>4.0499309472345546</c:v>
                </c:pt>
                <c:pt idx="2">
                  <c:v>5.1930795418282756</c:v>
                </c:pt>
                <c:pt idx="3">
                  <c:v>6.1165648355860736</c:v>
                </c:pt>
                <c:pt idx="4">
                  <c:v>2.667871666289344</c:v>
                </c:pt>
                <c:pt idx="5">
                  <c:v>0.41717501526450501</c:v>
                </c:pt>
                <c:pt idx="6">
                  <c:v>10.001606065444999</c:v>
                </c:pt>
                <c:pt idx="7">
                  <c:v>3.640783319462443</c:v>
                </c:pt>
                <c:pt idx="8">
                  <c:v>3.7516790756853031</c:v>
                </c:pt>
                <c:pt idx="9">
                  <c:v>3.4713172475184422</c:v>
                </c:pt>
                <c:pt idx="10">
                  <c:v>2.1225196032733038</c:v>
                </c:pt>
                <c:pt idx="11">
                  <c:v>9.0179648320580998</c:v>
                </c:pt>
                <c:pt idx="12">
                  <c:v>-0.81919551451655104</c:v>
                </c:pt>
                <c:pt idx="13">
                  <c:v>-4.94110069879439</c:v>
                </c:pt>
                <c:pt idx="14">
                  <c:v>2.4938445150766602</c:v>
                </c:pt>
                <c:pt idx="15">
                  <c:v>-11.362780133504851</c:v>
                </c:pt>
                <c:pt idx="16">
                  <c:v>3.4063835732750078</c:v>
                </c:pt>
                <c:pt idx="17">
                  <c:v>8.6974402969031104</c:v>
                </c:pt>
                <c:pt idx="18">
                  <c:v>7.4629268112849676</c:v>
                </c:pt>
                <c:pt idx="19">
                  <c:v>8.6823199162365086</c:v>
                </c:pt>
                <c:pt idx="20">
                  <c:v>8.148606528952568</c:v>
                </c:pt>
                <c:pt idx="21">
                  <c:v>4.7373110684335966</c:v>
                </c:pt>
                <c:pt idx="22">
                  <c:v>-10.323232445722679</c:v>
                </c:pt>
                <c:pt idx="23">
                  <c:v>-3.7865723278658261</c:v>
                </c:pt>
                <c:pt idx="24">
                  <c:v>7.9733415733979029</c:v>
                </c:pt>
                <c:pt idx="25">
                  <c:v>7.119228428830553</c:v>
                </c:pt>
                <c:pt idx="26">
                  <c:v>5.5963532998730301</c:v>
                </c:pt>
                <c:pt idx="27">
                  <c:v>6.5942148933381954</c:v>
                </c:pt>
                <c:pt idx="28">
                  <c:v>7.3112014508357666</c:v>
                </c:pt>
                <c:pt idx="29">
                  <c:v>10.560325225703499</c:v>
                </c:pt>
                <c:pt idx="30">
                  <c:v>3.6975799005607821</c:v>
                </c:pt>
                <c:pt idx="31">
                  <c:v>7.9699883718280766</c:v>
                </c:pt>
                <c:pt idx="32">
                  <c:v>12.277930631405299</c:v>
                </c:pt>
                <c:pt idx="33">
                  <c:v>6.9862866821876111</c:v>
                </c:pt>
                <c:pt idx="34">
                  <c:v>5.7081190979847918</c:v>
                </c:pt>
                <c:pt idx="35">
                  <c:v>10.627577221010309</c:v>
                </c:pt>
                <c:pt idx="36">
                  <c:v>7.4134915229913796</c:v>
                </c:pt>
                <c:pt idx="37">
                  <c:v>6.6055796327905369</c:v>
                </c:pt>
                <c:pt idx="38">
                  <c:v>3.23087870862024</c:v>
                </c:pt>
                <c:pt idx="39">
                  <c:v>-0.760854811629884</c:v>
                </c:pt>
                <c:pt idx="40">
                  <c:v>4.4957929969907724</c:v>
                </c:pt>
                <c:pt idx="41">
                  <c:v>3.348180390639881</c:v>
                </c:pt>
                <c:pt idx="42">
                  <c:v>2.1669086338893471</c:v>
                </c:pt>
                <c:pt idx="43">
                  <c:v>3.9567484813774301</c:v>
                </c:pt>
                <c:pt idx="44">
                  <c:v>6.0410867391876337</c:v>
                </c:pt>
                <c:pt idx="45">
                  <c:v>5.5594525308359346</c:v>
                </c:pt>
                <c:pt idx="46">
                  <c:v>4.4049726903151907</c:v>
                </c:pt>
                <c:pt idx="47">
                  <c:v>5.1608255998701864</c:v>
                </c:pt>
                <c:pt idx="48">
                  <c:v>3.2924548973329451</c:v>
                </c:pt>
                <c:pt idx="49">
                  <c:v>-1.036431778946366</c:v>
                </c:pt>
                <c:pt idx="50">
                  <c:v>5.7537089086609816</c:v>
                </c:pt>
                <c:pt idx="51">
                  <c:v>5.8396405834342797</c:v>
                </c:pt>
                <c:pt idx="52">
                  <c:v>5.4571306095422276</c:v>
                </c:pt>
                <c:pt idx="53">
                  <c:v>3.9765961993807362</c:v>
                </c:pt>
                <c:pt idx="54">
                  <c:v>1.8763953970426279</c:v>
                </c:pt>
                <c:pt idx="55">
                  <c:v>2.066140519435351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C-684B-BCBE-41140BE45270}"/>
            </c:ext>
          </c:extLst>
        </c:ser>
        <c:ser>
          <c:idx val="3"/>
          <c:order val="1"/>
          <c:tx>
            <c:strRef>
              <c:f>Hoja1!$I$4</c:f>
              <c:strCache>
                <c:ptCount val="1"/>
                <c:pt idx="0">
                  <c:v>Investment Growth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175">
              <a:solidFill>
                <a:schemeClr val="tx1"/>
              </a:solidFill>
            </a:ln>
            <a:effectLst/>
          </c:spPr>
          <c:invertIfNegative val="0"/>
          <c:cat>
            <c:numRef>
              <c:f>Hoja1!$A$5:$A$60</c:f>
              <c:numCache>
                <c:formatCode>yyyy</c:formatCode>
                <c:ptCount val="56"/>
                <c:pt idx="0">
                  <c:v>21916</c:v>
                </c:pt>
                <c:pt idx="1">
                  <c:v>22282</c:v>
                </c:pt>
                <c:pt idx="2">
                  <c:v>22647</c:v>
                </c:pt>
                <c:pt idx="3">
                  <c:v>23012</c:v>
                </c:pt>
                <c:pt idx="4">
                  <c:v>23377</c:v>
                </c:pt>
                <c:pt idx="5">
                  <c:v>23743</c:v>
                </c:pt>
                <c:pt idx="6">
                  <c:v>24108</c:v>
                </c:pt>
                <c:pt idx="7">
                  <c:v>24473</c:v>
                </c:pt>
                <c:pt idx="8">
                  <c:v>24838</c:v>
                </c:pt>
                <c:pt idx="9">
                  <c:v>25204</c:v>
                </c:pt>
                <c:pt idx="10">
                  <c:v>25569</c:v>
                </c:pt>
                <c:pt idx="11">
                  <c:v>25934</c:v>
                </c:pt>
                <c:pt idx="12">
                  <c:v>26299</c:v>
                </c:pt>
                <c:pt idx="13">
                  <c:v>26665</c:v>
                </c:pt>
                <c:pt idx="14">
                  <c:v>27030</c:v>
                </c:pt>
                <c:pt idx="15">
                  <c:v>27395</c:v>
                </c:pt>
                <c:pt idx="16">
                  <c:v>27760</c:v>
                </c:pt>
                <c:pt idx="17">
                  <c:v>28126</c:v>
                </c:pt>
                <c:pt idx="18">
                  <c:v>28491</c:v>
                </c:pt>
                <c:pt idx="19">
                  <c:v>28856</c:v>
                </c:pt>
                <c:pt idx="20">
                  <c:v>29221</c:v>
                </c:pt>
                <c:pt idx="21">
                  <c:v>29587</c:v>
                </c:pt>
                <c:pt idx="22">
                  <c:v>29952</c:v>
                </c:pt>
                <c:pt idx="23">
                  <c:v>30317</c:v>
                </c:pt>
                <c:pt idx="24">
                  <c:v>30682</c:v>
                </c:pt>
                <c:pt idx="25">
                  <c:v>31048</c:v>
                </c:pt>
                <c:pt idx="26">
                  <c:v>31413</c:v>
                </c:pt>
                <c:pt idx="27">
                  <c:v>31778</c:v>
                </c:pt>
                <c:pt idx="28">
                  <c:v>32143</c:v>
                </c:pt>
                <c:pt idx="29">
                  <c:v>32509</c:v>
                </c:pt>
                <c:pt idx="30">
                  <c:v>32874</c:v>
                </c:pt>
                <c:pt idx="31">
                  <c:v>33239</c:v>
                </c:pt>
                <c:pt idx="32">
                  <c:v>33604</c:v>
                </c:pt>
                <c:pt idx="33">
                  <c:v>33970</c:v>
                </c:pt>
                <c:pt idx="34">
                  <c:v>34335</c:v>
                </c:pt>
                <c:pt idx="35">
                  <c:v>34700</c:v>
                </c:pt>
                <c:pt idx="36">
                  <c:v>35065</c:v>
                </c:pt>
                <c:pt idx="37">
                  <c:v>35431</c:v>
                </c:pt>
                <c:pt idx="38">
                  <c:v>35796</c:v>
                </c:pt>
                <c:pt idx="39">
                  <c:v>36161</c:v>
                </c:pt>
                <c:pt idx="40">
                  <c:v>36526</c:v>
                </c:pt>
                <c:pt idx="41">
                  <c:v>36892</c:v>
                </c:pt>
                <c:pt idx="42">
                  <c:v>37257</c:v>
                </c:pt>
                <c:pt idx="43">
                  <c:v>37622</c:v>
                </c:pt>
                <c:pt idx="44">
                  <c:v>37987</c:v>
                </c:pt>
                <c:pt idx="45">
                  <c:v>38353</c:v>
                </c:pt>
                <c:pt idx="46">
                  <c:v>38718</c:v>
                </c:pt>
                <c:pt idx="47">
                  <c:v>39083</c:v>
                </c:pt>
                <c:pt idx="48">
                  <c:v>39448</c:v>
                </c:pt>
                <c:pt idx="49">
                  <c:v>39814</c:v>
                </c:pt>
                <c:pt idx="50">
                  <c:v>40179</c:v>
                </c:pt>
                <c:pt idx="51">
                  <c:v>40544</c:v>
                </c:pt>
                <c:pt idx="52">
                  <c:v>40909</c:v>
                </c:pt>
                <c:pt idx="53">
                  <c:v>41275</c:v>
                </c:pt>
                <c:pt idx="54">
                  <c:v>41640</c:v>
                </c:pt>
                <c:pt idx="55">
                  <c:v>42005</c:v>
                </c:pt>
              </c:numCache>
            </c:numRef>
          </c:cat>
          <c:val>
            <c:numRef>
              <c:f>Hoja1!$I$5:$I$60</c:f>
              <c:numCache>
                <c:formatCode>0.00</c:formatCode>
                <c:ptCount val="56"/>
                <c:pt idx="1">
                  <c:v>1.2858581601628361</c:v>
                </c:pt>
                <c:pt idx="2">
                  <c:v>12.26961018762737</c:v>
                </c:pt>
                <c:pt idx="3">
                  <c:v>14.761580418242509</c:v>
                </c:pt>
                <c:pt idx="4">
                  <c:v>-5.6983439330465853</c:v>
                </c:pt>
                <c:pt idx="5">
                  <c:v>-6.0426764181116903</c:v>
                </c:pt>
                <c:pt idx="6">
                  <c:v>3.2178826149728361</c:v>
                </c:pt>
                <c:pt idx="7">
                  <c:v>2.13751026182902</c:v>
                </c:pt>
                <c:pt idx="8">
                  <c:v>9.4577420068938007</c:v>
                </c:pt>
                <c:pt idx="9">
                  <c:v>5.0449927266001344</c:v>
                </c:pt>
                <c:pt idx="10">
                  <c:v>6.4551785343950856</c:v>
                </c:pt>
                <c:pt idx="11">
                  <c:v>-2.3189007724964199</c:v>
                </c:pt>
                <c:pt idx="12">
                  <c:v>-20.091769136356429</c:v>
                </c:pt>
                <c:pt idx="13">
                  <c:v>-6.0259394455117077</c:v>
                </c:pt>
                <c:pt idx="14">
                  <c:v>19.114351074430459</c:v>
                </c:pt>
                <c:pt idx="15">
                  <c:v>-22.77129673418986</c:v>
                </c:pt>
                <c:pt idx="16">
                  <c:v>-14.81585966182921</c:v>
                </c:pt>
                <c:pt idx="17">
                  <c:v>15.447839866331281</c:v>
                </c:pt>
                <c:pt idx="18">
                  <c:v>17.375997487955541</c:v>
                </c:pt>
                <c:pt idx="19">
                  <c:v>16.8499633430323</c:v>
                </c:pt>
                <c:pt idx="20">
                  <c:v>21.904055655997329</c:v>
                </c:pt>
                <c:pt idx="21">
                  <c:v>16.757911823783189</c:v>
                </c:pt>
                <c:pt idx="22">
                  <c:v>-38.301027292991989</c:v>
                </c:pt>
                <c:pt idx="23">
                  <c:v>-15.034859038134931</c:v>
                </c:pt>
                <c:pt idx="24">
                  <c:v>18.844605257597831</c:v>
                </c:pt>
                <c:pt idx="25">
                  <c:v>9.9749126362734373</c:v>
                </c:pt>
                <c:pt idx="26">
                  <c:v>2.4179115784996998</c:v>
                </c:pt>
                <c:pt idx="27">
                  <c:v>21.7124583961957</c:v>
                </c:pt>
                <c:pt idx="28">
                  <c:v>14.152703823914001</c:v>
                </c:pt>
                <c:pt idx="29">
                  <c:v>29.998071767717221</c:v>
                </c:pt>
                <c:pt idx="30">
                  <c:v>2.5168736165066661</c:v>
                </c:pt>
                <c:pt idx="31">
                  <c:v>-0.17758796898780699</c:v>
                </c:pt>
                <c:pt idx="32">
                  <c:v>24.025429100977679</c:v>
                </c:pt>
                <c:pt idx="33">
                  <c:v>17.956014749617189</c:v>
                </c:pt>
                <c:pt idx="34">
                  <c:v>6.1860614468838522</c:v>
                </c:pt>
                <c:pt idx="35">
                  <c:v>23.49973524399822</c:v>
                </c:pt>
                <c:pt idx="36">
                  <c:v>8.9187477302265599</c:v>
                </c:pt>
                <c:pt idx="37">
                  <c:v>11.230630297650499</c:v>
                </c:pt>
                <c:pt idx="38">
                  <c:v>2.4083938229722519</c:v>
                </c:pt>
                <c:pt idx="39">
                  <c:v>-16.13209502814184</c:v>
                </c:pt>
                <c:pt idx="40">
                  <c:v>9.1051764996005602</c:v>
                </c:pt>
                <c:pt idx="41">
                  <c:v>3.4873330342269968</c:v>
                </c:pt>
                <c:pt idx="42">
                  <c:v>2.1915056903766241</c:v>
                </c:pt>
                <c:pt idx="43">
                  <c:v>6.4828036896524361</c:v>
                </c:pt>
                <c:pt idx="44">
                  <c:v>11.3327226358505</c:v>
                </c:pt>
                <c:pt idx="45">
                  <c:v>23.49014015263846</c:v>
                </c:pt>
                <c:pt idx="46">
                  <c:v>4.2578978360473396</c:v>
                </c:pt>
                <c:pt idx="47">
                  <c:v>10.79529858543491</c:v>
                </c:pt>
                <c:pt idx="48">
                  <c:v>17.88711053498438</c:v>
                </c:pt>
                <c:pt idx="49">
                  <c:v>-12.094219696655101</c:v>
                </c:pt>
                <c:pt idx="50">
                  <c:v>11.64488001633155</c:v>
                </c:pt>
                <c:pt idx="51">
                  <c:v>14.98736158250445</c:v>
                </c:pt>
                <c:pt idx="52">
                  <c:v>11.61741764089648</c:v>
                </c:pt>
                <c:pt idx="53">
                  <c:v>2.209308474884268</c:v>
                </c:pt>
                <c:pt idx="54">
                  <c:v>-4.2217383004695979</c:v>
                </c:pt>
                <c:pt idx="55">
                  <c:v>-1.536418680046068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C-684B-BCBE-41140BE45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38723968"/>
        <c:axId val="2138717792"/>
      </c:barChart>
      <c:lineChart>
        <c:grouping val="standard"/>
        <c:varyColors val="0"/>
        <c:ser>
          <c:idx val="0"/>
          <c:order val="2"/>
          <c:tx>
            <c:strRef>
              <c:f>'Cobre nominal real anual(1935)'!$K$8</c:f>
              <c:strCache>
                <c:ptCount val="1"/>
                <c:pt idx="0">
                  <c:v>Refined Copper Price, Real (USD cents/lb.)</c:v>
                </c:pt>
              </c:strCache>
            </c:strRef>
          </c:tx>
          <c:spPr>
            <a:ln w="2222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Hoja1!$A$5:$A$60</c:f>
              <c:numCache>
                <c:formatCode>yyyy</c:formatCode>
                <c:ptCount val="56"/>
                <c:pt idx="0">
                  <c:v>21916</c:v>
                </c:pt>
                <c:pt idx="1">
                  <c:v>22282</c:v>
                </c:pt>
                <c:pt idx="2">
                  <c:v>22647</c:v>
                </c:pt>
                <c:pt idx="3">
                  <c:v>23012</c:v>
                </c:pt>
                <c:pt idx="4">
                  <c:v>23377</c:v>
                </c:pt>
                <c:pt idx="5">
                  <c:v>23743</c:v>
                </c:pt>
                <c:pt idx="6">
                  <c:v>24108</c:v>
                </c:pt>
                <c:pt idx="7">
                  <c:v>24473</c:v>
                </c:pt>
                <c:pt idx="8">
                  <c:v>24838</c:v>
                </c:pt>
                <c:pt idx="9">
                  <c:v>25204</c:v>
                </c:pt>
                <c:pt idx="10">
                  <c:v>25569</c:v>
                </c:pt>
                <c:pt idx="11">
                  <c:v>25934</c:v>
                </c:pt>
                <c:pt idx="12">
                  <c:v>26299</c:v>
                </c:pt>
                <c:pt idx="13">
                  <c:v>26665</c:v>
                </c:pt>
                <c:pt idx="14">
                  <c:v>27030</c:v>
                </c:pt>
                <c:pt idx="15">
                  <c:v>27395</c:v>
                </c:pt>
                <c:pt idx="16">
                  <c:v>27760</c:v>
                </c:pt>
                <c:pt idx="17">
                  <c:v>28126</c:v>
                </c:pt>
                <c:pt idx="18">
                  <c:v>28491</c:v>
                </c:pt>
                <c:pt idx="19">
                  <c:v>28856</c:v>
                </c:pt>
                <c:pt idx="20">
                  <c:v>29221</c:v>
                </c:pt>
                <c:pt idx="21">
                  <c:v>29587</c:v>
                </c:pt>
                <c:pt idx="22">
                  <c:v>29952</c:v>
                </c:pt>
                <c:pt idx="23">
                  <c:v>30317</c:v>
                </c:pt>
                <c:pt idx="24">
                  <c:v>30682</c:v>
                </c:pt>
                <c:pt idx="25">
                  <c:v>31048</c:v>
                </c:pt>
                <c:pt idx="26">
                  <c:v>31413</c:v>
                </c:pt>
                <c:pt idx="27">
                  <c:v>31778</c:v>
                </c:pt>
                <c:pt idx="28">
                  <c:v>32143</c:v>
                </c:pt>
                <c:pt idx="29">
                  <c:v>32509</c:v>
                </c:pt>
                <c:pt idx="30">
                  <c:v>32874</c:v>
                </c:pt>
                <c:pt idx="31">
                  <c:v>33239</c:v>
                </c:pt>
                <c:pt idx="32">
                  <c:v>33604</c:v>
                </c:pt>
                <c:pt idx="33">
                  <c:v>33970</c:v>
                </c:pt>
                <c:pt idx="34">
                  <c:v>34335</c:v>
                </c:pt>
                <c:pt idx="35">
                  <c:v>34700</c:v>
                </c:pt>
                <c:pt idx="36">
                  <c:v>35065</c:v>
                </c:pt>
                <c:pt idx="37">
                  <c:v>35431</c:v>
                </c:pt>
                <c:pt idx="38">
                  <c:v>35796</c:v>
                </c:pt>
                <c:pt idx="39">
                  <c:v>36161</c:v>
                </c:pt>
                <c:pt idx="40">
                  <c:v>36526</c:v>
                </c:pt>
                <c:pt idx="41">
                  <c:v>36892</c:v>
                </c:pt>
                <c:pt idx="42">
                  <c:v>37257</c:v>
                </c:pt>
                <c:pt idx="43">
                  <c:v>37622</c:v>
                </c:pt>
                <c:pt idx="44">
                  <c:v>37987</c:v>
                </c:pt>
                <c:pt idx="45">
                  <c:v>38353</c:v>
                </c:pt>
                <c:pt idx="46">
                  <c:v>38718</c:v>
                </c:pt>
                <c:pt idx="47">
                  <c:v>39083</c:v>
                </c:pt>
                <c:pt idx="48">
                  <c:v>39448</c:v>
                </c:pt>
                <c:pt idx="49">
                  <c:v>39814</c:v>
                </c:pt>
                <c:pt idx="50">
                  <c:v>40179</c:v>
                </c:pt>
                <c:pt idx="51">
                  <c:v>40544</c:v>
                </c:pt>
                <c:pt idx="52">
                  <c:v>40909</c:v>
                </c:pt>
                <c:pt idx="53">
                  <c:v>41275</c:v>
                </c:pt>
                <c:pt idx="54">
                  <c:v>41640</c:v>
                </c:pt>
                <c:pt idx="55">
                  <c:v>42005</c:v>
                </c:pt>
              </c:numCache>
            </c:numRef>
          </c:cat>
          <c:val>
            <c:numRef>
              <c:f>'Cobre nominal real anual(1935)'!$F$35:$F$90</c:f>
              <c:numCache>
                <c:formatCode>#,#00</c:formatCode>
                <c:ptCount val="56"/>
                <c:pt idx="0">
                  <c:v>196.362657648603</c:v>
                </c:pt>
                <c:pt idx="1">
                  <c:v>183.85762331476661</c:v>
                </c:pt>
                <c:pt idx="2">
                  <c:v>186.9220752078113</c:v>
                </c:pt>
                <c:pt idx="3">
                  <c:v>187.59924226308121</c:v>
                </c:pt>
                <c:pt idx="4">
                  <c:v>281.04860790045609</c:v>
                </c:pt>
                <c:pt idx="5">
                  <c:v>365.78632354098301</c:v>
                </c:pt>
                <c:pt idx="6">
                  <c:v>421.90245155693759</c:v>
                </c:pt>
                <c:pt idx="7">
                  <c:v>309.39887971199892</c:v>
                </c:pt>
                <c:pt idx="8">
                  <c:v>332.90671793801249</c:v>
                </c:pt>
                <c:pt idx="9">
                  <c:v>377.67433634733828</c:v>
                </c:pt>
                <c:pt idx="10">
                  <c:v>351.97902850183658</c:v>
                </c:pt>
                <c:pt idx="11">
                  <c:v>261.37755918007412</c:v>
                </c:pt>
                <c:pt idx="12">
                  <c:v>246.86105907773211</c:v>
                </c:pt>
                <c:pt idx="13">
                  <c:v>360.43025665637862</c:v>
                </c:pt>
                <c:pt idx="14">
                  <c:v>358.66707208424771</c:v>
                </c:pt>
                <c:pt idx="15">
                  <c:v>193.96591285637169</c:v>
                </c:pt>
                <c:pt idx="16">
                  <c:v>210.11648710041439</c:v>
                </c:pt>
                <c:pt idx="17">
                  <c:v>185.11865752032139</c:v>
                </c:pt>
                <c:pt idx="18">
                  <c:v>178.58291885550159</c:v>
                </c:pt>
                <c:pt idx="19">
                  <c:v>231.10821577564141</c:v>
                </c:pt>
                <c:pt idx="20">
                  <c:v>223.8419608519971</c:v>
                </c:pt>
                <c:pt idx="21">
                  <c:v>163.0593234817681</c:v>
                </c:pt>
                <c:pt idx="22">
                  <c:v>135.77978222781991</c:v>
                </c:pt>
                <c:pt idx="23">
                  <c:v>144.26110941467081</c:v>
                </c:pt>
                <c:pt idx="24">
                  <c:v>121.85822522362319</c:v>
                </c:pt>
                <c:pt idx="25">
                  <c:v>125.99169865906509</c:v>
                </c:pt>
                <c:pt idx="26">
                  <c:v>125.76042552233881</c:v>
                </c:pt>
                <c:pt idx="27">
                  <c:v>158.66401223682351</c:v>
                </c:pt>
                <c:pt idx="28">
                  <c:v>222.94468063475671</c:v>
                </c:pt>
                <c:pt idx="29">
                  <c:v>232.80509420499999</c:v>
                </c:pt>
                <c:pt idx="30">
                  <c:v>209.9211093482142</c:v>
                </c:pt>
                <c:pt idx="31">
                  <c:v>183.94509210813689</c:v>
                </c:pt>
                <c:pt idx="32">
                  <c:v>178.50276257515171</c:v>
                </c:pt>
                <c:pt idx="33">
                  <c:v>147.5647174418088</c:v>
                </c:pt>
                <c:pt idx="34">
                  <c:v>175.49166666666659</c:v>
                </c:pt>
                <c:pt idx="35">
                  <c:v>215.7833333333333</c:v>
                </c:pt>
                <c:pt idx="36" formatCode="#.##00">
                  <c:v>164.90833333333339</c:v>
                </c:pt>
                <c:pt idx="37" formatCode="#.##00">
                  <c:v>163.60833333333341</c:v>
                </c:pt>
                <c:pt idx="38" formatCode="#.##00">
                  <c:v>121.85833333333331</c:v>
                </c:pt>
                <c:pt idx="39">
                  <c:v>114.81666666666671</c:v>
                </c:pt>
                <c:pt idx="40">
                  <c:v>125.2833333333333</c:v>
                </c:pt>
                <c:pt idx="41">
                  <c:v>107.7083333333333</c:v>
                </c:pt>
                <c:pt idx="42">
                  <c:v>109.0833333333333</c:v>
                </c:pt>
                <c:pt idx="43">
                  <c:v>118.075</c:v>
                </c:pt>
                <c:pt idx="44">
                  <c:v>179.06666666666669</c:v>
                </c:pt>
                <c:pt idx="45">
                  <c:v>213.83333333333329</c:v>
                </c:pt>
                <c:pt idx="46">
                  <c:v>373.75000000000011</c:v>
                </c:pt>
                <c:pt idx="47">
                  <c:v>377.6666666666668</c:v>
                </c:pt>
                <c:pt idx="48">
                  <c:v>333.67500000000018</c:v>
                </c:pt>
                <c:pt idx="49">
                  <c:v>272.10833333333341</c:v>
                </c:pt>
                <c:pt idx="50">
                  <c:v>373.68333333333339</c:v>
                </c:pt>
                <c:pt idx="51">
                  <c:v>402.5916666666667</c:v>
                </c:pt>
                <c:pt idx="52">
                  <c:v>360.55833333333339</c:v>
                </c:pt>
                <c:pt idx="53">
                  <c:v>330.27499999999992</c:v>
                </c:pt>
                <c:pt idx="54">
                  <c:v>306.375</c:v>
                </c:pt>
                <c:pt idx="55">
                  <c:v>264.6666666666668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6C-684B-BCBE-41140BE45270}"/>
            </c:ext>
          </c:extLst>
        </c:ser>
        <c:ser>
          <c:idx val="1"/>
          <c:order val="3"/>
          <c:tx>
            <c:strRef>
              <c:f>'Cobre nominal real anual(1935)'!$H$8</c:f>
              <c:strCache>
                <c:ptCount val="1"/>
                <c:pt idx="0">
                  <c:v>Average copper price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Hoja1!$A$5:$A$60</c:f>
              <c:numCache>
                <c:formatCode>yyyy</c:formatCode>
                <c:ptCount val="56"/>
                <c:pt idx="0">
                  <c:v>21916</c:v>
                </c:pt>
                <c:pt idx="1">
                  <c:v>22282</c:v>
                </c:pt>
                <c:pt idx="2">
                  <c:v>22647</c:v>
                </c:pt>
                <c:pt idx="3">
                  <c:v>23012</c:v>
                </c:pt>
                <c:pt idx="4">
                  <c:v>23377</c:v>
                </c:pt>
                <c:pt idx="5">
                  <c:v>23743</c:v>
                </c:pt>
                <c:pt idx="6">
                  <c:v>24108</c:v>
                </c:pt>
                <c:pt idx="7">
                  <c:v>24473</c:v>
                </c:pt>
                <c:pt idx="8">
                  <c:v>24838</c:v>
                </c:pt>
                <c:pt idx="9">
                  <c:v>25204</c:v>
                </c:pt>
                <c:pt idx="10">
                  <c:v>25569</c:v>
                </c:pt>
                <c:pt idx="11">
                  <c:v>25934</c:v>
                </c:pt>
                <c:pt idx="12">
                  <c:v>26299</c:v>
                </c:pt>
                <c:pt idx="13">
                  <c:v>26665</c:v>
                </c:pt>
                <c:pt idx="14">
                  <c:v>27030</c:v>
                </c:pt>
                <c:pt idx="15">
                  <c:v>27395</c:v>
                </c:pt>
                <c:pt idx="16">
                  <c:v>27760</c:v>
                </c:pt>
                <c:pt idx="17">
                  <c:v>28126</c:v>
                </c:pt>
                <c:pt idx="18">
                  <c:v>28491</c:v>
                </c:pt>
                <c:pt idx="19">
                  <c:v>28856</c:v>
                </c:pt>
                <c:pt idx="20">
                  <c:v>29221</c:v>
                </c:pt>
                <c:pt idx="21">
                  <c:v>29587</c:v>
                </c:pt>
                <c:pt idx="22">
                  <c:v>29952</c:v>
                </c:pt>
                <c:pt idx="23">
                  <c:v>30317</c:v>
                </c:pt>
                <c:pt idx="24">
                  <c:v>30682</c:v>
                </c:pt>
                <c:pt idx="25">
                  <c:v>31048</c:v>
                </c:pt>
                <c:pt idx="26">
                  <c:v>31413</c:v>
                </c:pt>
                <c:pt idx="27">
                  <c:v>31778</c:v>
                </c:pt>
                <c:pt idx="28">
                  <c:v>32143</c:v>
                </c:pt>
                <c:pt idx="29">
                  <c:v>32509</c:v>
                </c:pt>
                <c:pt idx="30">
                  <c:v>32874</c:v>
                </c:pt>
                <c:pt idx="31">
                  <c:v>33239</c:v>
                </c:pt>
                <c:pt idx="32">
                  <c:v>33604</c:v>
                </c:pt>
                <c:pt idx="33">
                  <c:v>33970</c:v>
                </c:pt>
                <c:pt idx="34">
                  <c:v>34335</c:v>
                </c:pt>
                <c:pt idx="35">
                  <c:v>34700</c:v>
                </c:pt>
                <c:pt idx="36">
                  <c:v>35065</c:v>
                </c:pt>
                <c:pt idx="37">
                  <c:v>35431</c:v>
                </c:pt>
                <c:pt idx="38">
                  <c:v>35796</c:v>
                </c:pt>
                <c:pt idx="39">
                  <c:v>36161</c:v>
                </c:pt>
                <c:pt idx="40">
                  <c:v>36526</c:v>
                </c:pt>
                <c:pt idx="41">
                  <c:v>36892</c:v>
                </c:pt>
                <c:pt idx="42">
                  <c:v>37257</c:v>
                </c:pt>
                <c:pt idx="43">
                  <c:v>37622</c:v>
                </c:pt>
                <c:pt idx="44">
                  <c:v>37987</c:v>
                </c:pt>
                <c:pt idx="45">
                  <c:v>38353</c:v>
                </c:pt>
                <c:pt idx="46">
                  <c:v>38718</c:v>
                </c:pt>
                <c:pt idx="47">
                  <c:v>39083</c:v>
                </c:pt>
                <c:pt idx="48">
                  <c:v>39448</c:v>
                </c:pt>
                <c:pt idx="49">
                  <c:v>39814</c:v>
                </c:pt>
                <c:pt idx="50">
                  <c:v>40179</c:v>
                </c:pt>
                <c:pt idx="51">
                  <c:v>40544</c:v>
                </c:pt>
                <c:pt idx="52">
                  <c:v>40909</c:v>
                </c:pt>
                <c:pt idx="53">
                  <c:v>41275</c:v>
                </c:pt>
                <c:pt idx="54">
                  <c:v>41640</c:v>
                </c:pt>
                <c:pt idx="55">
                  <c:v>42005</c:v>
                </c:pt>
              </c:numCache>
            </c:numRef>
          </c:cat>
          <c:val>
            <c:numRef>
              <c:f>'Cobre nominal real anual(1935)'!$H$35:$H$90</c:f>
              <c:numCache>
                <c:formatCode>General</c:formatCode>
                <c:ptCount val="56"/>
                <c:pt idx="0">
                  <c:v>232.19438484312141</c:v>
                </c:pt>
                <c:pt idx="1">
                  <c:v>232.19438484312141</c:v>
                </c:pt>
                <c:pt idx="2">
                  <c:v>232.19438484312141</c:v>
                </c:pt>
                <c:pt idx="3">
                  <c:v>232.19438484312141</c:v>
                </c:pt>
                <c:pt idx="4">
                  <c:v>232.19438484312141</c:v>
                </c:pt>
                <c:pt idx="5">
                  <c:v>232.19438484312141</c:v>
                </c:pt>
                <c:pt idx="6">
                  <c:v>232.19438484312141</c:v>
                </c:pt>
                <c:pt idx="7">
                  <c:v>232.19438484312141</c:v>
                </c:pt>
                <c:pt idx="8">
                  <c:v>232.19438484312141</c:v>
                </c:pt>
                <c:pt idx="9">
                  <c:v>232.19438484312141</c:v>
                </c:pt>
                <c:pt idx="10">
                  <c:v>232.19438484312141</c:v>
                </c:pt>
                <c:pt idx="11">
                  <c:v>232.19438484312141</c:v>
                </c:pt>
                <c:pt idx="12">
                  <c:v>232.19438484312141</c:v>
                </c:pt>
                <c:pt idx="13">
                  <c:v>232.19438484312141</c:v>
                </c:pt>
                <c:pt idx="14">
                  <c:v>232.19438484312141</c:v>
                </c:pt>
                <c:pt idx="15">
                  <c:v>232.19438484312141</c:v>
                </c:pt>
                <c:pt idx="16">
                  <c:v>232.19438484312141</c:v>
                </c:pt>
                <c:pt idx="17">
                  <c:v>232.19438484312141</c:v>
                </c:pt>
                <c:pt idx="18">
                  <c:v>232.19438484312141</c:v>
                </c:pt>
                <c:pt idx="19">
                  <c:v>232.19438484312141</c:v>
                </c:pt>
                <c:pt idx="20">
                  <c:v>232.19438484312141</c:v>
                </c:pt>
                <c:pt idx="21">
                  <c:v>232.19438484312141</c:v>
                </c:pt>
                <c:pt idx="22">
                  <c:v>232.19438484312141</c:v>
                </c:pt>
                <c:pt idx="23">
                  <c:v>232.19438484312141</c:v>
                </c:pt>
                <c:pt idx="24">
                  <c:v>232.19438484312141</c:v>
                </c:pt>
                <c:pt idx="25">
                  <c:v>232.19438484312141</c:v>
                </c:pt>
                <c:pt idx="26">
                  <c:v>232.19438484312141</c:v>
                </c:pt>
                <c:pt idx="27">
                  <c:v>232.19438484312141</c:v>
                </c:pt>
                <c:pt idx="28">
                  <c:v>232.19438484312141</c:v>
                </c:pt>
                <c:pt idx="29">
                  <c:v>232.19438484312141</c:v>
                </c:pt>
                <c:pt idx="30">
                  <c:v>232.19438484312141</c:v>
                </c:pt>
                <c:pt idx="31">
                  <c:v>232.19438484312141</c:v>
                </c:pt>
                <c:pt idx="32">
                  <c:v>232.19438484312141</c:v>
                </c:pt>
                <c:pt idx="33">
                  <c:v>232.19438484312141</c:v>
                </c:pt>
                <c:pt idx="34">
                  <c:v>232.19438484312141</c:v>
                </c:pt>
                <c:pt idx="35">
                  <c:v>232.19438484312141</c:v>
                </c:pt>
                <c:pt idx="36">
                  <c:v>232.19438484312141</c:v>
                </c:pt>
                <c:pt idx="37">
                  <c:v>232.19438484312141</c:v>
                </c:pt>
                <c:pt idx="38">
                  <c:v>232.19438484312141</c:v>
                </c:pt>
                <c:pt idx="39">
                  <c:v>232.19438484312141</c:v>
                </c:pt>
                <c:pt idx="40">
                  <c:v>232.19438484312141</c:v>
                </c:pt>
                <c:pt idx="41">
                  <c:v>232.19438484312141</c:v>
                </c:pt>
                <c:pt idx="42">
                  <c:v>232.19438484312141</c:v>
                </c:pt>
                <c:pt idx="43">
                  <c:v>232.19438484312141</c:v>
                </c:pt>
                <c:pt idx="44">
                  <c:v>232.19438484312141</c:v>
                </c:pt>
                <c:pt idx="45">
                  <c:v>232.19438484312141</c:v>
                </c:pt>
                <c:pt idx="46">
                  <c:v>232.19438484312141</c:v>
                </c:pt>
                <c:pt idx="47">
                  <c:v>232.19438484312141</c:v>
                </c:pt>
                <c:pt idx="48">
                  <c:v>232.19438484312141</c:v>
                </c:pt>
                <c:pt idx="49">
                  <c:v>232.19438484312141</c:v>
                </c:pt>
                <c:pt idx="50">
                  <c:v>232.19438484312141</c:v>
                </c:pt>
                <c:pt idx="51">
                  <c:v>232.19438484312141</c:v>
                </c:pt>
                <c:pt idx="52">
                  <c:v>232.19438484312141</c:v>
                </c:pt>
                <c:pt idx="53">
                  <c:v>232.19438484312141</c:v>
                </c:pt>
                <c:pt idx="54">
                  <c:v>232.19438484312141</c:v>
                </c:pt>
                <c:pt idx="55">
                  <c:v>232.19438484312141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6C-684B-BCBE-41140BE45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8732896"/>
        <c:axId val="2138727232"/>
      </c:lineChart>
      <c:valAx>
        <c:axId val="2138717792"/>
        <c:scaling>
          <c:orientation val="minMax"/>
          <c:min val="-4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Growth (%)</a:t>
                </a:r>
              </a:p>
            </c:rich>
          </c:tx>
          <c:layout>
            <c:manualLayout>
              <c:xMode val="edge"/>
              <c:yMode val="edge"/>
              <c:x val="1.02502971242648E-2"/>
              <c:y val="0.3238384556769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38723968"/>
        <c:crosses val="autoZero"/>
        <c:crossBetween val="between"/>
      </c:valAx>
      <c:catAx>
        <c:axId val="213872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38717792"/>
        <c:crosses val="autoZero"/>
        <c:auto val="1"/>
        <c:lblAlgn val="ctr"/>
        <c:lblOffset val="100"/>
        <c:noMultiLvlLbl val="0"/>
      </c:catAx>
      <c:valAx>
        <c:axId val="21387272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L"/>
                  <a:t>Copper price</a:t>
                </a:r>
              </a:p>
            </c:rich>
          </c:tx>
          <c:layout>
            <c:manualLayout>
              <c:xMode val="edge"/>
              <c:yMode val="edge"/>
              <c:x val="0.96126942889776301"/>
              <c:y val="0.3214234188468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138732896"/>
        <c:crosses val="max"/>
        <c:crossBetween val="between"/>
      </c:valAx>
      <c:dateAx>
        <c:axId val="2138732896"/>
        <c:scaling>
          <c:orientation val="minMax"/>
        </c:scaling>
        <c:delete val="1"/>
        <c:axPos val="t"/>
        <c:numFmt formatCode="yyyy" sourceLinked="1"/>
        <c:majorTickMark val="out"/>
        <c:minorTickMark val="none"/>
        <c:tickLblPos val="nextTo"/>
        <c:crossAx val="2138727232"/>
        <c:crosses val="max"/>
        <c:auto val="1"/>
        <c:lblOffset val="100"/>
        <c:baseTimeUnit val="years"/>
      </c:date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4.9129674008140299E-2"/>
          <c:y val="0.76116452667638701"/>
          <c:w val="0.92925644986841005"/>
          <c:h val="9.54566929133857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E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0.01053</cdr:x>
      <cdr:y>0.87762</cdr:y>
    </cdr:from>
    <cdr:to>
      <cdr:x>0.98235</cdr:x>
      <cdr:y>0.99425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83047" y="4039339"/>
          <a:ext cx="7664453" cy="5367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L" sz="1200" dirty="0" err="1"/>
            <a:t>Deflator</a:t>
          </a:r>
          <a:r>
            <a:rPr lang="es-CL" sz="1200" dirty="0"/>
            <a:t>: U.S. Producer Price </a:t>
          </a:r>
          <a:r>
            <a:rPr lang="es-CL" sz="1200" dirty="0" err="1"/>
            <a:t>Index</a:t>
          </a:r>
          <a:r>
            <a:rPr lang="es-CL" sz="1200" dirty="0"/>
            <a:t> (PPI, </a:t>
          </a:r>
          <a:r>
            <a:rPr lang="es-CL" sz="1200" dirty="0" err="1"/>
            <a:t>all</a:t>
          </a:r>
          <a:r>
            <a:rPr lang="es-CL" sz="1200" dirty="0"/>
            <a:t> </a:t>
          </a:r>
          <a:r>
            <a:rPr lang="es-CL" sz="1200" dirty="0" err="1"/>
            <a:t>Commodities</a:t>
          </a:r>
          <a:r>
            <a:rPr lang="es-CL" sz="1200" dirty="0"/>
            <a:t>)</a:t>
          </a:r>
        </a:p>
        <a:p xmlns:a="http://schemas.openxmlformats.org/drawingml/2006/main">
          <a:r>
            <a:rPr lang="es-CL" sz="1200" dirty="0" err="1"/>
            <a:t>Source</a:t>
          </a:r>
          <a:r>
            <a:rPr lang="es-CL" sz="1200" dirty="0"/>
            <a:t>: </a:t>
          </a:r>
          <a:r>
            <a:rPr lang="es-CL" sz="1200" dirty="0" err="1"/>
            <a:t>Own</a:t>
          </a:r>
          <a:r>
            <a:rPr lang="es-CL" sz="1200" dirty="0"/>
            <a:t> </a:t>
          </a:r>
          <a:r>
            <a:rPr lang="es-CL" sz="1200" dirty="0" err="1"/>
            <a:t>elaboration</a:t>
          </a:r>
          <a:r>
            <a:rPr lang="es-CL" sz="1200" dirty="0"/>
            <a:t> </a:t>
          </a:r>
          <a:r>
            <a:rPr lang="es-CL" sz="1200" dirty="0" err="1"/>
            <a:t>based</a:t>
          </a:r>
          <a:r>
            <a:rPr lang="es-CL" sz="1200" dirty="0"/>
            <a:t> </a:t>
          </a:r>
          <a:r>
            <a:rPr lang="es-CL" sz="1200" dirty="0" err="1"/>
            <a:t>on</a:t>
          </a:r>
          <a:r>
            <a:rPr lang="es-CL" sz="1200" dirty="0"/>
            <a:t> WDI, Central Bank of Chile, </a:t>
          </a:r>
          <a:r>
            <a:rPr lang="es-CL" sz="1200" baseline="0" dirty="0"/>
            <a:t>and </a:t>
          </a:r>
          <a:r>
            <a:rPr lang="es-CL" sz="1200" baseline="0" dirty="0" err="1"/>
            <a:t>Cochilco</a:t>
          </a:r>
          <a:r>
            <a:rPr lang="es-CL" sz="1200" baseline="0" dirty="0"/>
            <a:t>.</a:t>
          </a:r>
          <a:endParaRPr lang="es-CL" sz="1200" dirty="0"/>
        </a:p>
      </cdr:txBody>
    </cdr:sp>
  </cdr:relSizeAnchor>
  <cdr:relSizeAnchor xmlns:cdr="http://schemas.openxmlformats.org/drawingml/2006/chartDrawing">
    <cdr:from>
      <cdr:x>0.00905</cdr:x>
      <cdr:y>0.94819</cdr:y>
    </cdr:from>
    <cdr:to>
      <cdr:x>0.98087</cdr:x>
      <cdr:y>1</cdr:y>
    </cdr:to>
    <cdr:sp macro="" textlink="">
      <cdr:nvSpPr>
        <cdr:cNvPr id="3" name="CuadroTexto 1"/>
        <cdr:cNvSpPr txBox="1"/>
      </cdr:nvSpPr>
      <cdr:spPr>
        <a:xfrm xmlns:a="http://schemas.openxmlformats.org/drawingml/2006/main">
          <a:off x="50800" y="4111143"/>
          <a:ext cx="5453980" cy="224637"/>
        </a:xfrm>
        <a:prstGeom xmlns:a="http://schemas.openxmlformats.org/drawingml/2006/main" prst="rect">
          <a:avLst/>
        </a:prstGeom>
      </cdr:spPr>
    </cdr:sp>
  </cdr:relSizeAnchor>
  <cdr:relSizeAnchor xmlns:cdr="http://schemas.openxmlformats.org/drawingml/2006/chartDrawing">
    <cdr:from>
      <cdr:x>0.00905</cdr:x>
      <cdr:y>0.94819</cdr:y>
    </cdr:from>
    <cdr:to>
      <cdr:x>0.98087</cdr:x>
      <cdr:y>1</cdr:y>
    </cdr:to>
    <cdr:sp macro="" textlink="">
      <cdr:nvSpPr>
        <cdr:cNvPr id="4" name="CuadroTexto 1"/>
        <cdr:cNvSpPr txBox="1"/>
      </cdr:nvSpPr>
      <cdr:spPr>
        <a:xfrm xmlns:a="http://schemas.openxmlformats.org/drawingml/2006/main">
          <a:off x="50800" y="4144643"/>
          <a:ext cx="5453980" cy="224637"/>
        </a:xfrm>
        <a:prstGeom xmlns:a="http://schemas.openxmlformats.org/drawingml/2006/main" prst="rect">
          <a:avLst/>
        </a:prstGeom>
      </cdr:spPr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185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00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524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919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0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379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7755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860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046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8486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172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5CFD7-C792-B24B-9205-852235DF0EE3}" type="datetimeFigureOut">
              <a:rPr lang="es-ES_tradnl" smtClean="0"/>
              <a:t>15/5/19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56DFF-D2B0-D54E-BC05-D29C71688F51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78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El periodo de Allende, 1970-1973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/>
              <a:t>Andres</a:t>
            </a:r>
            <a:r>
              <a:rPr lang="es-ES_tradnl" dirty="0"/>
              <a:t> </a:t>
            </a:r>
            <a:r>
              <a:rPr lang="es-ES_tradnl" dirty="0" err="1"/>
              <a:t>Solimano</a:t>
            </a:r>
            <a:endParaRPr lang="es-ES_tradnl" dirty="0"/>
          </a:p>
          <a:p>
            <a:r>
              <a:rPr lang="es-ES_tradnl" dirty="0"/>
              <a:t>Clase 8 </a:t>
            </a:r>
          </a:p>
          <a:p>
            <a:r>
              <a:rPr lang="es-ES_tradnl" dirty="0"/>
              <a:t>Curso de Historia Economica </a:t>
            </a:r>
            <a:r>
              <a:rPr lang="es-ES"/>
              <a:t>, Abril 2019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1005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solidFill>
                  <a:srgbClr val="FF0000"/>
                </a:solidFill>
              </a:rPr>
              <a:t>Expansion</a:t>
            </a:r>
            <a:r>
              <a:rPr lang="es-ES_tradnl" dirty="0">
                <a:solidFill>
                  <a:srgbClr val="FF0000"/>
                </a:solidFill>
              </a:rPr>
              <a:t> inicial y desequilibrios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Fases: </a:t>
            </a:r>
          </a:p>
          <a:p>
            <a:r>
              <a:rPr lang="es-ES_tradnl" dirty="0" err="1"/>
              <a:t>expansion</a:t>
            </a:r>
            <a:r>
              <a:rPr lang="es-ES_tradnl" dirty="0"/>
              <a:t> inicial y </a:t>
            </a:r>
            <a:r>
              <a:rPr lang="es-ES_tradnl" dirty="0" err="1"/>
              <a:t>rapido</a:t>
            </a:r>
            <a:r>
              <a:rPr lang="es-ES_tradnl" dirty="0"/>
              <a:t> crecimiento con menor </a:t>
            </a:r>
            <a:r>
              <a:rPr lang="es-ES_tradnl" dirty="0" err="1"/>
              <a:t>inflacion</a:t>
            </a:r>
            <a:r>
              <a:rPr lang="es-ES_tradnl" dirty="0"/>
              <a:t> (a</a:t>
            </a:r>
            <a:r>
              <a:rPr lang="en-US" dirty="0" err="1"/>
              <a:t>ño</a:t>
            </a:r>
            <a:r>
              <a:rPr lang="en-US" dirty="0"/>
              <a:t> 1971).</a:t>
            </a:r>
          </a:p>
          <a:p>
            <a:endParaRPr lang="en-US" dirty="0"/>
          </a:p>
          <a:p>
            <a:r>
              <a:rPr lang="en-US" dirty="0" err="1"/>
              <a:t>Surgimiento</a:t>
            </a:r>
            <a:r>
              <a:rPr lang="en-US" dirty="0"/>
              <a:t> de </a:t>
            </a:r>
            <a:r>
              <a:rPr lang="en-US" dirty="0" err="1"/>
              <a:t>desequilibrios</a:t>
            </a:r>
            <a:r>
              <a:rPr lang="en-US" dirty="0"/>
              <a:t> </a:t>
            </a:r>
            <a:r>
              <a:rPr lang="en-US" dirty="0" err="1"/>
              <a:t>fiscales</a:t>
            </a:r>
            <a:r>
              <a:rPr lang="en-US" dirty="0"/>
              <a:t> y de </a:t>
            </a:r>
            <a:r>
              <a:rPr lang="en-US" dirty="0" err="1"/>
              <a:t>balanza</a:t>
            </a:r>
            <a:r>
              <a:rPr lang="en-US" dirty="0"/>
              <a:t> de </a:t>
            </a:r>
            <a:r>
              <a:rPr lang="en-US" dirty="0" err="1"/>
              <a:t>pagos</a:t>
            </a:r>
            <a:r>
              <a:rPr lang="en-US" dirty="0"/>
              <a:t> y </a:t>
            </a:r>
            <a:r>
              <a:rPr lang="en-US" dirty="0" err="1"/>
              <a:t>presiones</a:t>
            </a:r>
            <a:r>
              <a:rPr lang="en-US" dirty="0"/>
              <a:t> </a:t>
            </a:r>
            <a:r>
              <a:rPr lang="en-US" dirty="0" err="1"/>
              <a:t>inflacionarias</a:t>
            </a:r>
            <a:r>
              <a:rPr lang="en-US" dirty="0"/>
              <a:t>/</a:t>
            </a:r>
            <a:r>
              <a:rPr lang="en-US" dirty="0" err="1"/>
              <a:t>escasez</a:t>
            </a:r>
            <a:r>
              <a:rPr lang="en-US" dirty="0"/>
              <a:t> de </a:t>
            </a:r>
            <a:r>
              <a:rPr lang="en-US" dirty="0" err="1"/>
              <a:t>productos</a:t>
            </a:r>
            <a:r>
              <a:rPr lang="en-US" dirty="0"/>
              <a:t> con </a:t>
            </a:r>
            <a:r>
              <a:rPr lang="en-US" dirty="0" err="1"/>
              <a:t>controles</a:t>
            </a:r>
            <a:r>
              <a:rPr lang="en-US" dirty="0"/>
              <a:t> de </a:t>
            </a:r>
            <a:r>
              <a:rPr lang="en-US" dirty="0" err="1"/>
              <a:t>precio</a:t>
            </a:r>
            <a:r>
              <a:rPr lang="en-US" dirty="0"/>
              <a:t> (1972). </a:t>
            </a:r>
            <a:r>
              <a:rPr lang="en-US" dirty="0" err="1"/>
              <a:t>Desabastecimientos</a:t>
            </a:r>
            <a:r>
              <a:rPr lang="en-US" dirty="0"/>
              <a:t> en </a:t>
            </a:r>
            <a:r>
              <a:rPr lang="en-US" dirty="0" err="1"/>
              <a:t>mercados</a:t>
            </a:r>
            <a:r>
              <a:rPr lang="en-US" dirty="0"/>
              <a:t> de </a:t>
            </a:r>
            <a:r>
              <a:rPr lang="en-US" dirty="0" err="1"/>
              <a:t>alimentos</a:t>
            </a:r>
            <a:r>
              <a:rPr lang="en-US" dirty="0"/>
              <a:t>, </a:t>
            </a:r>
            <a:r>
              <a:rPr lang="en-US" dirty="0" err="1"/>
              <a:t>medicamentos</a:t>
            </a:r>
            <a:r>
              <a:rPr lang="en-US" dirty="0"/>
              <a:t>, </a:t>
            </a:r>
            <a:r>
              <a:rPr lang="en-US" dirty="0" err="1"/>
              <a:t>insumos</a:t>
            </a:r>
            <a:r>
              <a:rPr lang="en-US" dirty="0"/>
              <a:t>.</a:t>
            </a:r>
          </a:p>
          <a:p>
            <a:r>
              <a:rPr lang="en-US" dirty="0" err="1"/>
              <a:t>Fuerte</a:t>
            </a:r>
            <a:r>
              <a:rPr lang="en-US" dirty="0"/>
              <a:t> </a:t>
            </a:r>
            <a:r>
              <a:rPr lang="en-US" dirty="0" err="1"/>
              <a:t>aceleracion</a:t>
            </a:r>
            <a:r>
              <a:rPr lang="en-US" dirty="0"/>
              <a:t> de la </a:t>
            </a:r>
            <a:r>
              <a:rPr lang="en-US" dirty="0" err="1"/>
              <a:t>inflacion</a:t>
            </a:r>
            <a:r>
              <a:rPr lang="en-US" dirty="0"/>
              <a:t> en 1973.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292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42AA-922E-CB42-98FE-22CC50B20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Déficit fiscal, </a:t>
            </a:r>
            <a:r>
              <a:rPr lang="es-ES" dirty="0" err="1"/>
              <a:t>B.de</a:t>
            </a:r>
            <a:r>
              <a:rPr lang="es-ES" dirty="0"/>
              <a:t> Pagos y Dinero , Chile 1970-73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49316-EAA0-CE4C-BEDE-88CD0E178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AS-Fuente: S.Griffith-Jones, 1981 </a:t>
            </a:r>
            <a:r>
              <a:rPr lang="es-ES" dirty="0" err="1"/>
              <a:t>chapter</a:t>
            </a:r>
            <a:r>
              <a:rPr lang="es-ES" dirty="0"/>
              <a:t> 5, Chile, in The Role of </a:t>
            </a:r>
            <a:r>
              <a:rPr lang="es-ES" dirty="0" err="1"/>
              <a:t>Finance</a:t>
            </a:r>
            <a:r>
              <a:rPr lang="es-ES" dirty="0"/>
              <a:t> in the </a:t>
            </a:r>
            <a:r>
              <a:rPr lang="es-ES" dirty="0" err="1"/>
              <a:t>Transition</a:t>
            </a:r>
            <a:r>
              <a:rPr lang="es-ES" dirty="0"/>
              <a:t> to </a:t>
            </a:r>
            <a:r>
              <a:rPr lang="es-ES" dirty="0" err="1"/>
              <a:t>Socialism</a:t>
            </a:r>
            <a:r>
              <a:rPr lang="es-ES" dirty="0"/>
              <a:t>, Francis Pinter </a:t>
            </a:r>
            <a:r>
              <a:rPr lang="es-ES" dirty="0" err="1"/>
              <a:t>publishers</a:t>
            </a:r>
            <a:r>
              <a:rPr lang="es-ES"/>
              <a:t>, UK.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455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22B0-4F3E-BE45-A3D3-9EAFC30C4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Déficit Fiscal, 1970-72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879AD18-B129-3D4F-99B0-CF2C99DAF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0248" y="1570988"/>
            <a:ext cx="96388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6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BDF05-F343-A645-B553-7AD96E04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Déficit Fiscal II (Programado y efectivo, 1970-72)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6296A32-F4CC-C84B-8FAD-211BA00A7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8368"/>
            <a:ext cx="10515600" cy="37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0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9AAF-30D1-8745-9657-4ABF2E7F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Financiamiento del deficit fiscal 1970-72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46AD35-F09B-B949-AE8F-3B518389A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137920" y="1643205"/>
            <a:ext cx="7414707" cy="44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5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412E5-3789-224A-AD20-4D5828C0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Financiamiento deficit gobierno central y </a:t>
            </a:r>
            <a:r>
              <a:rPr lang="es-ES" dirty="0" err="1"/>
              <a:t>area</a:t>
            </a:r>
            <a:r>
              <a:rPr lang="es-ES" dirty="0"/>
              <a:t> de propiedad social, 1972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BE19CB9-EE7F-E745-BE15-EE16742CB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270534" y="2725496"/>
            <a:ext cx="565093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39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3EE02-BED2-2F4A-B012-A6A7263F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017" y="378781"/>
            <a:ext cx="10515600" cy="1325563"/>
          </a:xfrm>
        </p:spPr>
        <p:txBody>
          <a:bodyPr/>
          <a:lstStyle/>
          <a:p>
            <a:r>
              <a:rPr lang="es-ES" dirty="0"/>
              <a:t>Índices de precios, (IPC y Mayorista)  1970-73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751952-9EBE-8E4C-ABD1-29D26018A2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049849" y="1934761"/>
            <a:ext cx="51619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9CD0-8BA5-6143-B790-3E880FA5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757"/>
          </a:xfrm>
        </p:spPr>
        <p:txBody>
          <a:bodyPr>
            <a:normAutofit fontScale="90000"/>
          </a:bodyPr>
          <a:lstStyle/>
          <a:p>
            <a:r>
              <a:rPr lang="es-ES" dirty="0"/>
              <a:t>B. de Pagos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C34131-A1ED-5A46-B6F7-73DF7D817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917180" y="280830"/>
            <a:ext cx="10515600" cy="379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77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Visiones alternativas sobre que hacer dentro de la UP (inicios de 1972)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>
                <a:solidFill>
                  <a:srgbClr val="FF0000"/>
                </a:solidFill>
              </a:rPr>
              <a:t>Posicion</a:t>
            </a:r>
            <a:r>
              <a:rPr lang="es-ES_tradnl" dirty="0">
                <a:solidFill>
                  <a:srgbClr val="FF0000"/>
                </a:solidFill>
              </a:rPr>
              <a:t> de “</a:t>
            </a:r>
            <a:r>
              <a:rPr lang="es-ES_tradnl" dirty="0" err="1">
                <a:solidFill>
                  <a:srgbClr val="FF0000"/>
                </a:solidFill>
              </a:rPr>
              <a:t>consolidacion</a:t>
            </a:r>
            <a:r>
              <a:rPr lang="es-ES_tradnl" dirty="0">
                <a:solidFill>
                  <a:srgbClr val="FF0000"/>
                </a:solidFill>
              </a:rPr>
              <a:t>”</a:t>
            </a:r>
            <a:r>
              <a:rPr lang="es-ES_tradnl" dirty="0"/>
              <a:t> (favorecida por el PC y el Partido Radical</a:t>
            </a:r>
            <a:r>
              <a:rPr lang="en-US" dirty="0"/>
              <a:t>)</a:t>
            </a:r>
            <a:endParaRPr lang="es-ES_tradnl" dirty="0"/>
          </a:p>
          <a:p>
            <a:r>
              <a:rPr lang="es-ES_tradnl" dirty="0"/>
              <a:t>Corregir desequilibrios conteniendo aumentos de remuneraciones y ajustando precios, tarifas publicas y tipo de cambio.</a:t>
            </a:r>
          </a:p>
          <a:p>
            <a:r>
              <a:rPr lang="es-ES_tradnl" dirty="0"/>
              <a:t>Definir limites de </a:t>
            </a:r>
            <a:r>
              <a:rPr lang="es-ES_tradnl" dirty="0" err="1"/>
              <a:t>expansion</a:t>
            </a:r>
            <a:r>
              <a:rPr lang="es-ES_tradnl" dirty="0"/>
              <a:t> del </a:t>
            </a:r>
            <a:r>
              <a:rPr lang="es-ES_tradnl" dirty="0" err="1"/>
              <a:t>area</a:t>
            </a:r>
            <a:r>
              <a:rPr lang="es-ES_tradnl" dirty="0"/>
              <a:t> social y de las expropiaciones de fundos. Acuerdo con la DC en el parlamento sobre </a:t>
            </a:r>
            <a:r>
              <a:rPr lang="es-ES_tradnl" dirty="0" err="1"/>
              <a:t>areas</a:t>
            </a:r>
            <a:r>
              <a:rPr lang="es-ES_tradnl" dirty="0"/>
              <a:t> de la </a:t>
            </a:r>
            <a:r>
              <a:rPr lang="es-ES_tradnl" dirty="0" err="1"/>
              <a:t>economia</a:t>
            </a:r>
            <a:r>
              <a:rPr lang="es-ES_tradnl" dirty="0"/>
              <a:t>.</a:t>
            </a:r>
          </a:p>
          <a:p>
            <a:r>
              <a:rPr lang="es-ES_tradnl" dirty="0"/>
              <a:t>Aumento de </a:t>
            </a:r>
            <a:r>
              <a:rPr lang="es-ES_tradnl" dirty="0" err="1"/>
              <a:t>produccion</a:t>
            </a:r>
            <a:r>
              <a:rPr lang="es-ES_tradnl" dirty="0"/>
              <a:t> en empresas socializadas y en la agricultura, y en el cobre. Ahorro de divisas.</a:t>
            </a:r>
          </a:p>
          <a:p>
            <a:r>
              <a:rPr lang="es-ES_tradnl" dirty="0" err="1"/>
              <a:t>Renegociacion</a:t>
            </a:r>
            <a:r>
              <a:rPr lang="es-ES_tradnl" dirty="0"/>
              <a:t> de deuda externa</a:t>
            </a:r>
          </a:p>
        </p:txBody>
      </p:sp>
    </p:spTree>
    <p:extLst>
      <p:ext uri="{BB962C8B-B14F-4D97-AF65-F5344CB8AC3E}">
        <p14:creationId xmlns:p14="http://schemas.microsoft.com/office/powerpoint/2010/main" val="517110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>
                <a:solidFill>
                  <a:srgbClr val="FF0000"/>
                </a:solidFill>
              </a:rPr>
              <a:t>Posicion</a:t>
            </a:r>
            <a:r>
              <a:rPr lang="es-ES_tradnl" dirty="0">
                <a:solidFill>
                  <a:srgbClr val="FF0000"/>
                </a:solidFill>
              </a:rPr>
              <a:t> de ‘avanzar sin transar”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>
                <a:solidFill>
                  <a:srgbClr val="FF0000"/>
                </a:solidFill>
              </a:rPr>
              <a:t>Posicion</a:t>
            </a:r>
            <a:r>
              <a:rPr lang="es-ES_tradnl" dirty="0">
                <a:solidFill>
                  <a:srgbClr val="FF0000"/>
                </a:solidFill>
              </a:rPr>
              <a:t> de “avanzar sin transar”</a:t>
            </a:r>
            <a:r>
              <a:rPr lang="es-ES_tradnl" dirty="0"/>
              <a:t>. PS (MIR fuera de la UP).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Continuar el avance del </a:t>
            </a:r>
            <a:r>
              <a:rPr lang="es-ES_tradnl" dirty="0" err="1"/>
              <a:t>area</a:t>
            </a:r>
            <a:r>
              <a:rPr lang="es-ES_tradnl" dirty="0"/>
              <a:t> de propiedad social y </a:t>
            </a:r>
            <a:r>
              <a:rPr lang="es-ES_tradnl" dirty="0" err="1"/>
              <a:t>aceleracion</a:t>
            </a:r>
            <a:r>
              <a:rPr lang="es-ES_tradnl" dirty="0"/>
              <a:t> de la reforma agraria.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Privilegio de controles administrativos (control de precios, de importaciones, de oferta de insumos) 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Menor </a:t>
            </a:r>
            <a:r>
              <a:rPr lang="es-ES_tradnl" dirty="0" err="1"/>
              <a:t>enfasis</a:t>
            </a:r>
            <a:r>
              <a:rPr lang="es-ES_tradnl" dirty="0"/>
              <a:t> en control salarial y </a:t>
            </a:r>
            <a:r>
              <a:rPr lang="es-ES_tradnl" dirty="0" err="1"/>
              <a:t>extraccion</a:t>
            </a:r>
            <a:r>
              <a:rPr lang="es-ES_tradnl" dirty="0"/>
              <a:t> de excedentes de liquidez de grupos de alto ingreso y capas medias acomodadas.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err="1"/>
              <a:t>Participacion</a:t>
            </a:r>
            <a:r>
              <a:rPr lang="es-ES_tradnl" dirty="0"/>
              <a:t> de los trabajadores en empresas nacionalizadas y en el campo.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/>
              <a:t>El Presidente Allende se inclina finalmente por la </a:t>
            </a:r>
            <a:r>
              <a:rPr lang="es-ES_tradnl" dirty="0" err="1"/>
              <a:t>posicion</a:t>
            </a:r>
            <a:r>
              <a:rPr lang="es-ES_tradnl" dirty="0"/>
              <a:t> de </a:t>
            </a:r>
            <a:r>
              <a:rPr lang="es-ES_tradnl" dirty="0" err="1"/>
              <a:t>consolidacion</a:t>
            </a:r>
            <a:r>
              <a:rPr lang="es-ES_tradnl" dirty="0"/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4778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Contexto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/>
              <a:t>Allende fue elegido con 36.6 % de los votos. Alianza de Partidos comunista, socialista, (dos mas fuertes), Partido Radical, Izquierda Cristiana, MAPU, API.</a:t>
            </a:r>
          </a:p>
          <a:p>
            <a:r>
              <a:rPr lang="es-ES_tradnl" dirty="0"/>
              <a:t>Diagnostico </a:t>
            </a:r>
            <a:r>
              <a:rPr lang="es-ES_tradnl" dirty="0" err="1"/>
              <a:t>econ</a:t>
            </a:r>
            <a:r>
              <a:rPr lang="en-US" dirty="0"/>
              <a:t>ó</a:t>
            </a:r>
            <a:r>
              <a:rPr lang="es-ES_tradnl" dirty="0"/>
              <a:t>mico y </a:t>
            </a:r>
            <a:r>
              <a:rPr lang="es-ES_tradnl" dirty="0" err="1"/>
              <a:t>politico</a:t>
            </a:r>
            <a:r>
              <a:rPr lang="es-ES_tradnl" dirty="0"/>
              <a:t> de la Unidad Popular (UP):</a:t>
            </a:r>
          </a:p>
          <a:p>
            <a:r>
              <a:rPr lang="es-ES_tradnl" dirty="0"/>
              <a:t>Chile </a:t>
            </a:r>
            <a:r>
              <a:rPr lang="es-ES_tradnl" dirty="0" err="1"/>
              <a:t>pa</a:t>
            </a:r>
            <a:r>
              <a:rPr lang="en-US" dirty="0" err="1"/>
              <a:t>í</a:t>
            </a:r>
            <a:r>
              <a:rPr lang="es-ES_tradnl" dirty="0"/>
              <a:t>s con alta </a:t>
            </a:r>
            <a:r>
              <a:rPr lang="es-ES_tradnl" dirty="0" err="1"/>
              <a:t>concentracion</a:t>
            </a:r>
            <a:r>
              <a:rPr lang="es-ES_tradnl" dirty="0"/>
              <a:t> de la propiedad de la tierra, de la industria, los bancos, </a:t>
            </a:r>
            <a:r>
              <a:rPr lang="es-ES_tradnl" dirty="0" err="1"/>
              <a:t>extranjerizacion</a:t>
            </a:r>
            <a:r>
              <a:rPr lang="es-ES_tradnl" dirty="0"/>
              <a:t> de la propiedad del cobre. Estructura capitalista </a:t>
            </a:r>
            <a:r>
              <a:rPr lang="es-ES_tradnl" dirty="0" err="1"/>
              <a:t>oligarquica</a:t>
            </a:r>
            <a:r>
              <a:rPr lang="es-ES_tradnl" dirty="0"/>
              <a:t>, </a:t>
            </a:r>
            <a:r>
              <a:rPr lang="es-ES_tradnl" dirty="0" err="1"/>
              <a:t>concentracion</a:t>
            </a:r>
            <a:r>
              <a:rPr lang="es-ES_tradnl" dirty="0"/>
              <a:t> de propiedad, refuerza </a:t>
            </a:r>
            <a:r>
              <a:rPr lang="es-ES_tradnl" dirty="0" err="1"/>
              <a:t>concentracion</a:t>
            </a:r>
            <a:r>
              <a:rPr lang="es-ES_tradnl" dirty="0"/>
              <a:t> de ingresos y excesiva influencia </a:t>
            </a:r>
            <a:r>
              <a:rPr lang="es-ES_tradnl" dirty="0" err="1"/>
              <a:t>politica</a:t>
            </a:r>
            <a:r>
              <a:rPr lang="es-ES_tradnl" dirty="0"/>
              <a:t> de grupos </a:t>
            </a:r>
            <a:r>
              <a:rPr lang="es-ES_tradnl" dirty="0" err="1"/>
              <a:t>oligarquicos</a:t>
            </a:r>
            <a:r>
              <a:rPr lang="es-ES_tradnl" dirty="0"/>
              <a:t>.  </a:t>
            </a:r>
          </a:p>
          <a:p>
            <a:r>
              <a:rPr lang="es-ES_tradnl" dirty="0"/>
              <a:t>Parte de estos factores se empezaron a revertir con Frei-M (reforma agraria y </a:t>
            </a:r>
            <a:r>
              <a:rPr lang="es-ES_tradnl" dirty="0" err="1"/>
              <a:t>chilenizacion</a:t>
            </a:r>
            <a:r>
              <a:rPr lang="es-ES_tradnl" dirty="0"/>
              <a:t> del cobre, </a:t>
            </a:r>
            <a:r>
              <a:rPr lang="es-ES_tradnl" dirty="0" err="1"/>
              <a:t>sindicalizacion</a:t>
            </a:r>
            <a:r>
              <a:rPr lang="es-ES_tradnl" dirty="0"/>
              <a:t> campesina y juntas de vecinos) </a:t>
            </a:r>
          </a:p>
        </p:txBody>
      </p:sp>
    </p:spTree>
    <p:extLst>
      <p:ext uri="{BB962C8B-B14F-4D97-AF65-F5344CB8AC3E}">
        <p14:creationId xmlns:p14="http://schemas.microsoft.com/office/powerpoint/2010/main" val="1553595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Disputas por </a:t>
            </a:r>
            <a:r>
              <a:rPr lang="es-ES_tradnl" dirty="0" err="1">
                <a:solidFill>
                  <a:srgbClr val="FF0000"/>
                </a:solidFill>
              </a:rPr>
              <a:t>areas</a:t>
            </a:r>
            <a:r>
              <a:rPr lang="es-ES_tradnl" dirty="0">
                <a:solidFill>
                  <a:srgbClr val="FF0000"/>
                </a:solidFill>
              </a:rPr>
              <a:t> de la </a:t>
            </a:r>
            <a:r>
              <a:rPr lang="es-ES_tradnl" dirty="0" err="1">
                <a:solidFill>
                  <a:srgbClr val="FF0000"/>
                </a:solidFill>
              </a:rPr>
              <a:t>economia</a:t>
            </a:r>
            <a:r>
              <a:rPr lang="es-ES_tradnl" dirty="0">
                <a:solidFill>
                  <a:srgbClr val="FF0000"/>
                </a:solidFill>
              </a:rPr>
              <a:t> y ajuste frustrado en 1972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Limite del </a:t>
            </a:r>
            <a:r>
              <a:rPr lang="es-ES_tradnl" dirty="0" err="1"/>
              <a:t>area</a:t>
            </a:r>
            <a:r>
              <a:rPr lang="es-ES_tradnl" dirty="0"/>
              <a:t> social.</a:t>
            </a:r>
          </a:p>
          <a:p>
            <a:r>
              <a:rPr lang="es-ES_tradnl" dirty="0"/>
              <a:t>Tratamiento a la Papelera (CMPC)) y al banco Edwards. </a:t>
            </a:r>
          </a:p>
          <a:p>
            <a:r>
              <a:rPr lang="es-ES_tradnl" dirty="0"/>
              <a:t>Reforma constitucional y atribuciones del Estado. </a:t>
            </a:r>
          </a:p>
          <a:p>
            <a:r>
              <a:rPr lang="es-ES_tradnl" dirty="0" err="1"/>
              <a:t>Area</a:t>
            </a:r>
            <a:r>
              <a:rPr lang="es-ES_tradnl" dirty="0"/>
              <a:t> de propiedad social: estatal y empresas de trabajadores (auto-gestionadas).</a:t>
            </a:r>
          </a:p>
          <a:p>
            <a:r>
              <a:rPr lang="es-ES_tradnl" dirty="0"/>
              <a:t>La UP </a:t>
            </a:r>
            <a:r>
              <a:rPr lang="es-ES_tradnl" dirty="0" err="1"/>
              <a:t>favorecia</a:t>
            </a:r>
            <a:r>
              <a:rPr lang="es-ES_tradnl" dirty="0"/>
              <a:t> a las empresas estatales y la DC las empresas de trabajadores/auto-gestionadas. </a:t>
            </a:r>
          </a:p>
          <a:p>
            <a:r>
              <a:rPr lang="es-ES_tradnl" dirty="0"/>
              <a:t>A mediados de 1972 se hicieron cambios a la </a:t>
            </a:r>
            <a:r>
              <a:rPr lang="es-ES_tradnl" dirty="0" err="1"/>
              <a:t>politica</a:t>
            </a:r>
            <a:r>
              <a:rPr lang="es-ES_tradnl" dirty="0"/>
              <a:t> </a:t>
            </a:r>
            <a:r>
              <a:rPr lang="es-ES_tradnl" dirty="0" err="1"/>
              <a:t>economica</a:t>
            </a:r>
            <a:r>
              <a:rPr lang="es-ES_tradnl" dirty="0"/>
              <a:t>. Se empezaron a reajustar precios de empresas publicas para disminuir perdidas y controlar presiones sobre el </a:t>
            </a:r>
            <a:r>
              <a:rPr lang="es-ES_tradnl" dirty="0" err="1"/>
              <a:t>credito</a:t>
            </a:r>
            <a:r>
              <a:rPr lang="es-ES_tradnl" dirty="0"/>
              <a:t> y la </a:t>
            </a:r>
            <a:r>
              <a:rPr lang="es-ES_tradnl" dirty="0" err="1"/>
              <a:t>inflacion</a:t>
            </a:r>
            <a:r>
              <a:rPr lang="es-ES_tradn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18476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Ajuste frustrado de precios y </a:t>
            </a:r>
            <a:r>
              <a:rPr lang="es-ES_tradnl" dirty="0" err="1"/>
              <a:t>deficits</a:t>
            </a:r>
            <a:r>
              <a:rPr lang="es-ES_tradnl" dirty="0"/>
              <a:t> del </a:t>
            </a:r>
            <a:r>
              <a:rPr lang="es-ES_tradnl" dirty="0" err="1"/>
              <a:t>area</a:t>
            </a:r>
            <a:r>
              <a:rPr lang="es-ES_tradnl" dirty="0"/>
              <a:t> social y </a:t>
            </a:r>
            <a:r>
              <a:rPr lang="es-ES_tradnl" dirty="0" err="1"/>
              <a:t>deficit</a:t>
            </a:r>
            <a:r>
              <a:rPr lang="es-ES_tradnl" dirty="0"/>
              <a:t> fiscal.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En Agosto de 1972 se </a:t>
            </a:r>
            <a:r>
              <a:rPr lang="es-ES_tradnl" dirty="0" err="1"/>
              <a:t>devalua</a:t>
            </a:r>
            <a:r>
              <a:rPr lang="es-ES_tradnl" dirty="0"/>
              <a:t> el escudo en 85 % para las importaciones y 33 % para las exportaciones. </a:t>
            </a:r>
          </a:p>
          <a:p>
            <a:r>
              <a:rPr lang="es-ES_tradnl" dirty="0"/>
              <a:t>Se </a:t>
            </a:r>
            <a:r>
              <a:rPr lang="es-ES_tradnl" dirty="0" err="1"/>
              <a:t>subio</a:t>
            </a:r>
            <a:r>
              <a:rPr lang="es-ES_tradnl" dirty="0"/>
              <a:t> el </a:t>
            </a:r>
            <a:r>
              <a:rPr lang="es-ES_tradnl" dirty="0" err="1"/>
              <a:t>telefono</a:t>
            </a:r>
            <a:r>
              <a:rPr lang="es-ES_tradnl" dirty="0"/>
              <a:t>, la luz, el agua, pero se busco subir en menos </a:t>
            </a:r>
            <a:r>
              <a:rPr lang="es-ES_tradnl" dirty="0" err="1"/>
              <a:t>proporcion</a:t>
            </a:r>
            <a:r>
              <a:rPr lang="es-ES_tradnl" dirty="0"/>
              <a:t> el precio de alimentos </a:t>
            </a:r>
            <a:r>
              <a:rPr lang="es-ES_tradnl" dirty="0" err="1"/>
              <a:t>basicos</a:t>
            </a:r>
            <a:r>
              <a:rPr lang="es-ES_tradnl" dirty="0"/>
              <a:t>. </a:t>
            </a:r>
          </a:p>
          <a:p>
            <a:endParaRPr lang="es-ES_tradnl" dirty="0"/>
          </a:p>
          <a:p>
            <a:r>
              <a:rPr lang="es-ES_tradnl" dirty="0"/>
              <a:t>Sin embargo hacia Octubre de 1972 se produce el “paro de Octubre” y el gobierno de la UP decide reducir los aumentos de precios para corregir el </a:t>
            </a:r>
            <a:r>
              <a:rPr lang="es-ES_tradnl" dirty="0" err="1"/>
              <a:t>deficit</a:t>
            </a:r>
            <a:r>
              <a:rPr lang="es-ES_tradnl" dirty="0"/>
              <a:t> del </a:t>
            </a:r>
            <a:r>
              <a:rPr lang="es-ES_tradnl" dirty="0" err="1"/>
              <a:t>area</a:t>
            </a:r>
            <a:r>
              <a:rPr lang="es-ES_tradnl" dirty="0"/>
              <a:t> social y el </a:t>
            </a:r>
            <a:r>
              <a:rPr lang="es-ES_tradnl" dirty="0" err="1"/>
              <a:t>deficit</a:t>
            </a:r>
            <a:r>
              <a:rPr lang="es-ES_tradnl" dirty="0"/>
              <a:t> fiscal. Se producen presiones para aumentar las remuneraciones a las que el gobierno accede. </a:t>
            </a:r>
          </a:p>
          <a:p>
            <a:r>
              <a:rPr lang="es-ES_tradnl" dirty="0"/>
              <a:t>No se cierran los dos </a:t>
            </a:r>
            <a:r>
              <a:rPr lang="es-ES_tradnl" dirty="0" err="1"/>
              <a:t>deficits</a:t>
            </a:r>
            <a:r>
              <a:rPr lang="es-ES_tradnl" dirty="0"/>
              <a:t>, al contario empiezan a aumentar aun mas. Los </a:t>
            </a:r>
            <a:r>
              <a:rPr lang="es-ES_tradnl" dirty="0" err="1"/>
              <a:t>deficit</a:t>
            </a:r>
            <a:r>
              <a:rPr lang="es-ES_tradnl" dirty="0"/>
              <a:t> se monetizan y entre diciembre de 1971 y diciembre de 1972 la cantidad de dinero sube en 173 %. </a:t>
            </a:r>
          </a:p>
        </p:txBody>
      </p:sp>
    </p:spTree>
    <p:extLst>
      <p:ext uri="{BB962C8B-B14F-4D97-AF65-F5344CB8AC3E}">
        <p14:creationId xmlns:p14="http://schemas.microsoft.com/office/powerpoint/2010/main" val="382073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Deficiencias y vulnerabilidades del programa </a:t>
            </a:r>
            <a:r>
              <a:rPr lang="es-ES_tradnl" dirty="0" err="1">
                <a:solidFill>
                  <a:srgbClr val="FF0000"/>
                </a:solidFill>
              </a:rPr>
              <a:t>econ</a:t>
            </a:r>
            <a:r>
              <a:rPr lang="en-US" dirty="0">
                <a:solidFill>
                  <a:srgbClr val="FF0000"/>
                </a:solidFill>
              </a:rPr>
              <a:t>ó</a:t>
            </a:r>
            <a:r>
              <a:rPr lang="es-ES_tradnl" dirty="0">
                <a:solidFill>
                  <a:srgbClr val="FF0000"/>
                </a:solidFill>
              </a:rPr>
              <a:t>mico-social de la UP. 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Falto de un </a:t>
            </a:r>
            <a:r>
              <a:rPr lang="es-ES_tradnl" dirty="0" err="1"/>
              <a:t>analisis</a:t>
            </a:r>
            <a:r>
              <a:rPr lang="es-ES_tradnl" dirty="0"/>
              <a:t> mas realista de las restricciones internas (techos de capacidad productiva) y externas (disponibilidad de divisas, </a:t>
            </a:r>
            <a:r>
              <a:rPr lang="es-ES_tradnl" dirty="0" err="1"/>
              <a:t>creditos</a:t>
            </a:r>
            <a:r>
              <a:rPr lang="es-ES_tradnl" dirty="0"/>
              <a:t> externos, </a:t>
            </a:r>
            <a:r>
              <a:rPr lang="es-ES_tradnl" dirty="0" err="1"/>
              <a:t>terminos</a:t>
            </a:r>
            <a:r>
              <a:rPr lang="es-ES_tradnl" dirty="0"/>
              <a:t> de intercambio). </a:t>
            </a:r>
          </a:p>
          <a:p>
            <a:r>
              <a:rPr lang="es-ES_tradnl" dirty="0"/>
              <a:t>Se sub-estimo Impacto de la </a:t>
            </a:r>
            <a:r>
              <a:rPr lang="es-ES_tradnl" dirty="0" err="1"/>
              <a:t>redistribucion</a:t>
            </a:r>
            <a:r>
              <a:rPr lang="es-ES_tradnl" dirty="0"/>
              <a:t> sobre demanda de alimentos (importables), partes y piezas. </a:t>
            </a:r>
          </a:p>
          <a:p>
            <a:r>
              <a:rPr lang="es-ES_tradnl" dirty="0"/>
              <a:t>Se sub-estimo el efecto de la fuerte </a:t>
            </a:r>
            <a:r>
              <a:rPr lang="es-ES_tradnl" dirty="0" err="1"/>
              <a:t>expansion</a:t>
            </a:r>
            <a:r>
              <a:rPr lang="es-ES_tradnl" dirty="0"/>
              <a:t> de demanda y salarios sobre la </a:t>
            </a:r>
            <a:r>
              <a:rPr lang="es-ES_tradnl" dirty="0" err="1"/>
              <a:t>inflacion</a:t>
            </a:r>
            <a:r>
              <a:rPr lang="es-ES_tradnl" dirty="0"/>
              <a:t> y/o desabastecimiento de productos. </a:t>
            </a:r>
            <a:r>
              <a:rPr lang="es-ES_tradnl"/>
              <a:t>Espiral salario-precios.</a:t>
            </a:r>
            <a:endParaRPr lang="es-ES_tradnl" dirty="0"/>
          </a:p>
          <a:p>
            <a:r>
              <a:rPr lang="es-ES_tradnl" dirty="0"/>
              <a:t>Dificultades para contener las estatizaciones y nacionalizaciones de empresas </a:t>
            </a:r>
            <a:r>
              <a:rPr lang="es-ES_tradnl" dirty="0" err="1"/>
              <a:t>circunscribiendola</a:t>
            </a:r>
            <a:r>
              <a:rPr lang="es-ES_tradnl" dirty="0"/>
              <a:t> solo a 91 empresas del programa. </a:t>
            </a:r>
          </a:p>
          <a:p>
            <a:r>
              <a:rPr lang="es-ES_tradnl" dirty="0"/>
              <a:t>Desborde del programa por parte del movimiento social: exigencias de mayores estatizaciones en la industria y expropiaciones de tierras en el campo mas </a:t>
            </a:r>
            <a:r>
              <a:rPr lang="es-ES_tradnl" dirty="0" err="1"/>
              <a:t>alla</a:t>
            </a:r>
            <a:r>
              <a:rPr lang="es-ES_tradnl" dirty="0"/>
              <a:t> de programa de la UP. Rol del MIR. 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145833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Factores financiero-monetarios y desborde social.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_tradnl" dirty="0"/>
              <a:t>Sub-</a:t>
            </a:r>
            <a:r>
              <a:rPr lang="es-ES_tradnl" dirty="0" err="1"/>
              <a:t>estimacion</a:t>
            </a:r>
            <a:r>
              <a:rPr lang="es-ES_tradnl" dirty="0"/>
              <a:t> de la importancia de </a:t>
            </a:r>
            <a:r>
              <a:rPr lang="es-ES_tradnl" dirty="0" err="1"/>
              <a:t>desquilibrios</a:t>
            </a:r>
            <a:r>
              <a:rPr lang="es-ES_tradnl" dirty="0"/>
              <a:t> fiscales, cambiario y financiero. Tema de la </a:t>
            </a:r>
            <a:r>
              <a:rPr lang="es-ES_tradnl" dirty="0" err="1"/>
              <a:t>inflacion</a:t>
            </a:r>
            <a:r>
              <a:rPr lang="es-ES_tradnl" dirty="0"/>
              <a:t> y el desabastecimiento. </a:t>
            </a:r>
          </a:p>
          <a:p>
            <a:r>
              <a:rPr lang="es-ES_tradnl" dirty="0"/>
              <a:t>Tendencia inicial al aumento en la preferencia por liquidez (dinero), aumento de la demanda por </a:t>
            </a:r>
            <a:r>
              <a:rPr lang="es-ES_tradnl" dirty="0" err="1"/>
              <a:t>dolares</a:t>
            </a:r>
            <a:r>
              <a:rPr lang="es-ES_tradnl" dirty="0"/>
              <a:t>, incentivos a la salida de capitales. Post-</a:t>
            </a:r>
            <a:r>
              <a:rPr lang="es-ES_tradnl" dirty="0" err="1"/>
              <a:t>eleccion</a:t>
            </a:r>
            <a:r>
              <a:rPr lang="es-ES_tradnl" dirty="0"/>
              <a:t> y a</a:t>
            </a:r>
            <a:r>
              <a:rPr lang="en-US" dirty="0" err="1"/>
              <a:t>ño</a:t>
            </a:r>
            <a:r>
              <a:rPr lang="en-US" dirty="0"/>
              <a:t> 1971.</a:t>
            </a:r>
          </a:p>
          <a:p>
            <a:r>
              <a:rPr lang="en-US" dirty="0"/>
              <a:t>En 1972 y 1973 </a:t>
            </a:r>
            <a:r>
              <a:rPr lang="en-US" dirty="0" err="1"/>
              <a:t>aumentaron</a:t>
            </a:r>
            <a:r>
              <a:rPr lang="en-US" dirty="0"/>
              <a:t> la </a:t>
            </a:r>
            <a:r>
              <a:rPr lang="en-US" dirty="0" err="1"/>
              <a:t>velocidad</a:t>
            </a:r>
            <a:r>
              <a:rPr lang="en-US" dirty="0"/>
              <a:t> de </a:t>
            </a:r>
            <a:r>
              <a:rPr lang="en-US" dirty="0" err="1"/>
              <a:t>circulacion</a:t>
            </a:r>
            <a:r>
              <a:rPr lang="en-US" dirty="0"/>
              <a:t> del </a:t>
            </a:r>
            <a:r>
              <a:rPr lang="en-US" dirty="0" err="1"/>
              <a:t>dinero</a:t>
            </a:r>
            <a:r>
              <a:rPr lang="en-US" dirty="0"/>
              <a:t>.</a:t>
            </a:r>
            <a:endParaRPr lang="es-ES_tradnl" dirty="0"/>
          </a:p>
          <a:p>
            <a:r>
              <a:rPr lang="es-ES_tradnl" dirty="0"/>
              <a:t>Rol de las expectativas respecto a alcance de derechos de propiedad. La UP solo consideraba expropiar empresas grandes y bancos y propiedades de mas de 80 </a:t>
            </a:r>
            <a:r>
              <a:rPr lang="es-ES_tradnl" dirty="0" err="1"/>
              <a:t>hect</a:t>
            </a:r>
            <a:r>
              <a:rPr lang="en-US" dirty="0" err="1"/>
              <a:t>á</a:t>
            </a:r>
            <a:r>
              <a:rPr lang="es-ES_tradnl" dirty="0"/>
              <a:t>reas de riego </a:t>
            </a:r>
            <a:r>
              <a:rPr lang="es-ES_tradnl" dirty="0" err="1"/>
              <a:t>basico</a:t>
            </a:r>
            <a:r>
              <a:rPr lang="es-ES_tradnl" dirty="0"/>
              <a:t>. Pero empresarios medianos e incluso peque</a:t>
            </a:r>
            <a:r>
              <a:rPr lang="en-US" dirty="0" err="1"/>
              <a:t>ños</a:t>
            </a:r>
            <a:r>
              <a:rPr lang="en-US" dirty="0"/>
              <a:t> se “</a:t>
            </a:r>
            <a:r>
              <a:rPr lang="en-US" dirty="0" err="1"/>
              <a:t>asustaron</a:t>
            </a:r>
            <a:r>
              <a:rPr lang="en-US" dirty="0"/>
              <a:t>”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expropiaciones</a:t>
            </a:r>
            <a:r>
              <a:rPr lang="en-US" dirty="0"/>
              <a:t> </a:t>
            </a:r>
            <a:r>
              <a:rPr lang="en-US" dirty="0" err="1"/>
              <a:t>aunque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ventas</a:t>
            </a:r>
            <a:r>
              <a:rPr lang="en-US" dirty="0"/>
              <a:t> y </a:t>
            </a:r>
            <a:r>
              <a:rPr lang="en-US" dirty="0" err="1"/>
              <a:t>utilidades</a:t>
            </a:r>
            <a:r>
              <a:rPr lang="en-US" dirty="0"/>
              <a:t> en general </a:t>
            </a:r>
            <a:r>
              <a:rPr lang="en-US" dirty="0" err="1"/>
              <a:t>aumentaron</a:t>
            </a:r>
            <a:r>
              <a:rPr lang="en-US" dirty="0"/>
              <a:t> (1971 y parte de 1972).</a:t>
            </a:r>
          </a:p>
          <a:p>
            <a:r>
              <a:rPr lang="en-US" dirty="0" err="1"/>
              <a:t>Dificultad</a:t>
            </a:r>
            <a:r>
              <a:rPr lang="en-US" dirty="0"/>
              <a:t> </a:t>
            </a:r>
            <a:r>
              <a:rPr lang="en-US" dirty="0" err="1"/>
              <a:t>politica</a:t>
            </a:r>
            <a:r>
              <a:rPr lang="en-US" dirty="0"/>
              <a:t> de </a:t>
            </a:r>
            <a:r>
              <a:rPr lang="en-US" dirty="0" err="1"/>
              <a:t>mantenerse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 original de la UP y  </a:t>
            </a:r>
            <a:r>
              <a:rPr lang="en-US" dirty="0" err="1"/>
              <a:t>desbordes</a:t>
            </a:r>
            <a:r>
              <a:rPr lang="en-US" dirty="0"/>
              <a:t> “</a:t>
            </a:r>
            <a:r>
              <a:rPr lang="en-US" dirty="0" err="1"/>
              <a:t>internos</a:t>
            </a:r>
            <a:r>
              <a:rPr lang="en-US" dirty="0"/>
              <a:t>”. </a:t>
            </a:r>
            <a:r>
              <a:rPr lang="en-US" dirty="0" err="1"/>
              <a:t>Presion</a:t>
            </a:r>
            <a:r>
              <a:rPr lang="en-US" dirty="0"/>
              <a:t> de </a:t>
            </a:r>
            <a:r>
              <a:rPr lang="en-US" dirty="0" err="1"/>
              <a:t>sindicatos</a:t>
            </a:r>
            <a:r>
              <a:rPr lang="en-US" dirty="0"/>
              <a:t>. 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7484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Desequilibrios macro y desequilibrios a nivel de mercados individuales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Desequilibrios </a:t>
            </a:r>
            <a:r>
              <a:rPr lang="es-ES_tradnl" dirty="0" err="1">
                <a:solidFill>
                  <a:srgbClr val="FF0000"/>
                </a:solidFill>
              </a:rPr>
              <a:t>macroeconomicos</a:t>
            </a:r>
            <a:r>
              <a:rPr lang="es-ES_tradnl" dirty="0"/>
              <a:t>: </a:t>
            </a:r>
            <a:r>
              <a:rPr lang="es-ES_tradnl" dirty="0" err="1"/>
              <a:t>deficit</a:t>
            </a:r>
            <a:r>
              <a:rPr lang="es-ES_tradnl" dirty="0"/>
              <a:t> sector gobierno central (aumento de gasto sin financiar con impuestos)</a:t>
            </a:r>
          </a:p>
          <a:p>
            <a:r>
              <a:rPr lang="es-ES_tradnl" dirty="0" err="1"/>
              <a:t>Deficit</a:t>
            </a:r>
            <a:r>
              <a:rPr lang="es-ES_tradnl" dirty="0"/>
              <a:t> del sector de empresas nacionalizadas (</a:t>
            </a:r>
            <a:r>
              <a:rPr lang="es-ES_tradnl" dirty="0" err="1"/>
              <a:t>area</a:t>
            </a:r>
            <a:r>
              <a:rPr lang="es-ES_tradnl" dirty="0"/>
              <a:t> de propiedad social)</a:t>
            </a:r>
          </a:p>
          <a:p>
            <a:r>
              <a:rPr lang="es-ES_tradnl" dirty="0" err="1"/>
              <a:t>Deficit</a:t>
            </a:r>
            <a:r>
              <a:rPr lang="es-ES_tradnl" dirty="0"/>
              <a:t> en balanza de pagos</a:t>
            </a:r>
          </a:p>
          <a:p>
            <a:r>
              <a:rPr lang="es-ES_tradnl" dirty="0"/>
              <a:t>Presiones inflacionarias.</a:t>
            </a:r>
          </a:p>
          <a:p>
            <a:r>
              <a:rPr lang="es-ES_tradnl" dirty="0">
                <a:solidFill>
                  <a:srgbClr val="FF0000"/>
                </a:solidFill>
              </a:rPr>
              <a:t>Desequilibrios </a:t>
            </a:r>
            <a:r>
              <a:rPr lang="es-ES_tradnl" dirty="0" err="1">
                <a:solidFill>
                  <a:srgbClr val="FF0000"/>
                </a:solidFill>
              </a:rPr>
              <a:t>microeconomicos</a:t>
            </a:r>
            <a:r>
              <a:rPr lang="es-ES_tradnl" dirty="0"/>
              <a:t> : Controles de precios (alimentos, etc.)</a:t>
            </a:r>
          </a:p>
          <a:p>
            <a:r>
              <a:rPr lang="es-ES_tradnl" dirty="0"/>
              <a:t>Escasez y mercados paralelos. </a:t>
            </a:r>
          </a:p>
        </p:txBody>
      </p:sp>
    </p:spTree>
    <p:extLst>
      <p:ext uri="{BB962C8B-B14F-4D97-AF65-F5344CB8AC3E}">
        <p14:creationId xmlns:p14="http://schemas.microsoft.com/office/powerpoint/2010/main" val="894531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Modelos para entender la </a:t>
            </a:r>
            <a:r>
              <a:rPr lang="es-ES_tradnl" dirty="0" err="1">
                <a:solidFill>
                  <a:srgbClr val="FF0000"/>
                </a:solidFill>
              </a:rPr>
              <a:t>inflacion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enel</a:t>
            </a:r>
            <a:r>
              <a:rPr lang="es-ES_tradnl" dirty="0">
                <a:solidFill>
                  <a:srgbClr val="FF0000"/>
                </a:solidFill>
              </a:rPr>
              <a:t> periodo 1972-73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Ecuacion</a:t>
            </a:r>
            <a:r>
              <a:rPr lang="es-ES_tradnl" dirty="0"/>
              <a:t> cuantitativa;</a:t>
            </a:r>
          </a:p>
          <a:p>
            <a:r>
              <a:rPr lang="es-ES_tradnl" dirty="0"/>
              <a:t>MV=PQ</a:t>
            </a:r>
          </a:p>
          <a:p>
            <a:r>
              <a:rPr lang="es-ES_tradnl" dirty="0"/>
              <a:t>DM/M + DV/V= DP/P + DQ/Q</a:t>
            </a:r>
          </a:p>
          <a:p>
            <a:endParaRPr lang="es-ES_tradnl" dirty="0"/>
          </a:p>
          <a:p>
            <a:r>
              <a:rPr lang="es-ES_tradnl" dirty="0" err="1"/>
              <a:t>Ecuacion</a:t>
            </a:r>
            <a:r>
              <a:rPr lang="es-ES_tradnl" dirty="0"/>
              <a:t> de costos</a:t>
            </a:r>
          </a:p>
          <a:p>
            <a:r>
              <a:rPr lang="es-ES_tradnl" dirty="0"/>
              <a:t>DP/P = </a:t>
            </a:r>
            <a:r>
              <a:rPr lang="es-ES_tradnl" dirty="0" err="1"/>
              <a:t>aDW</a:t>
            </a:r>
            <a:r>
              <a:rPr lang="es-ES_tradnl" dirty="0"/>
              <a:t>/W + (1-a)[DE/E+ DP*/P*]</a:t>
            </a:r>
          </a:p>
        </p:txBody>
      </p:sp>
    </p:spTree>
    <p:extLst>
      <p:ext uri="{BB962C8B-B14F-4D97-AF65-F5344CB8AC3E}">
        <p14:creationId xmlns:p14="http://schemas.microsoft.com/office/powerpoint/2010/main" val="915034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dirty="0">
                <a:solidFill>
                  <a:srgbClr val="FF0000"/>
                </a:solidFill>
              </a:rPr>
              <a:t>Balance entre </a:t>
            </a:r>
            <a:r>
              <a:rPr lang="es-ES_tradnl" dirty="0" err="1">
                <a:solidFill>
                  <a:srgbClr val="FF0000"/>
                </a:solidFill>
              </a:rPr>
              <a:t>pol</a:t>
            </a:r>
            <a:r>
              <a:rPr lang="en-US" dirty="0" err="1">
                <a:solidFill>
                  <a:srgbClr val="FF0000"/>
                </a:solidFill>
              </a:rPr>
              <a:t>í</a:t>
            </a:r>
            <a:r>
              <a:rPr lang="es-ES_tradnl" dirty="0">
                <a:solidFill>
                  <a:srgbClr val="FF0000"/>
                </a:solidFill>
              </a:rPr>
              <a:t>tica expansiva-redistributiva de corto plazo y reformas estructurales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Cual priorizar?</a:t>
            </a:r>
          </a:p>
          <a:p>
            <a:r>
              <a:rPr lang="es-ES_tradnl" dirty="0"/>
              <a:t> Secuencia entre </a:t>
            </a:r>
            <a:r>
              <a:rPr lang="es-ES_tradnl" dirty="0" err="1"/>
              <a:t>politica</a:t>
            </a:r>
            <a:r>
              <a:rPr lang="es-ES_tradnl" dirty="0"/>
              <a:t> macro y reformas estructurales .</a:t>
            </a:r>
          </a:p>
          <a:p>
            <a:r>
              <a:rPr lang="es-ES_tradnl" dirty="0"/>
              <a:t>Secuencia dentro de las reformas estructurales. </a:t>
            </a:r>
          </a:p>
          <a:p>
            <a:r>
              <a:rPr lang="es-ES_tradnl" dirty="0"/>
              <a:t>Se debe redistribuir via </a:t>
            </a:r>
            <a:r>
              <a:rPr lang="es-ES_tradnl" dirty="0" err="1"/>
              <a:t>politica</a:t>
            </a:r>
            <a:r>
              <a:rPr lang="es-ES_tradnl" dirty="0"/>
              <a:t> salarial? Impacto sobre </a:t>
            </a:r>
            <a:r>
              <a:rPr lang="es-ES_tradnl" dirty="0" err="1"/>
              <a:t>deficit</a:t>
            </a:r>
            <a:r>
              <a:rPr lang="es-ES_tradnl" dirty="0"/>
              <a:t> fiscal, nivel de la demanda agregada, presiones inflacionarias y </a:t>
            </a:r>
            <a:r>
              <a:rPr lang="es-ES_tradnl" dirty="0" err="1"/>
              <a:t>deficit</a:t>
            </a:r>
            <a:r>
              <a:rPr lang="es-ES_tradnl" dirty="0"/>
              <a:t> de balanza de pagos.  </a:t>
            </a:r>
          </a:p>
        </p:txBody>
      </p:sp>
    </p:spTree>
    <p:extLst>
      <p:ext uri="{BB962C8B-B14F-4D97-AF65-F5344CB8AC3E}">
        <p14:creationId xmlns:p14="http://schemas.microsoft.com/office/powerpoint/2010/main" val="362526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Rol de la </a:t>
            </a:r>
            <a:r>
              <a:rPr lang="es-ES_tradnl" dirty="0" err="1">
                <a:solidFill>
                  <a:srgbClr val="FF0000"/>
                </a:solidFill>
              </a:rPr>
              <a:t>desestabilizacion</a:t>
            </a:r>
            <a:r>
              <a:rPr lang="es-ES_tradnl" dirty="0">
                <a:solidFill>
                  <a:srgbClr val="FF0000"/>
                </a:solidFill>
              </a:rPr>
              <a:t> opositora (interna y externa).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Efectos de la </a:t>
            </a:r>
            <a:r>
              <a:rPr lang="es-ES_tradnl" dirty="0" err="1"/>
              <a:t>desestabilizacion</a:t>
            </a:r>
            <a:r>
              <a:rPr lang="es-ES_tradnl" dirty="0"/>
              <a:t> de la </a:t>
            </a:r>
            <a:r>
              <a:rPr lang="es-ES_tradnl" dirty="0" err="1"/>
              <a:t>economia</a:t>
            </a:r>
            <a:r>
              <a:rPr lang="es-ES_tradnl" dirty="0"/>
              <a:t> inducida por las elites </a:t>
            </a:r>
            <a:r>
              <a:rPr lang="es-ES_tradnl" dirty="0" err="1"/>
              <a:t>economicas</a:t>
            </a:r>
            <a:r>
              <a:rPr lang="es-ES_tradnl" dirty="0"/>
              <a:t> afectadas por el cambio en relaciones de propiedad. </a:t>
            </a:r>
            <a:r>
              <a:rPr lang="es-ES_tradnl" dirty="0" err="1"/>
              <a:t>Reaccion</a:t>
            </a:r>
            <a:r>
              <a:rPr lang="es-ES_tradnl" dirty="0"/>
              <a:t> del gobierno norteamericano (Nixon-Kissinger, partido republicano).</a:t>
            </a:r>
          </a:p>
          <a:p>
            <a:r>
              <a:rPr lang="es-ES_tradnl" dirty="0"/>
              <a:t>Rol de las compensaciones reducidas por </a:t>
            </a:r>
            <a:r>
              <a:rPr lang="es-ES_tradnl" dirty="0" err="1"/>
              <a:t>expropiacion</a:t>
            </a:r>
            <a:r>
              <a:rPr lang="es-ES_tradnl" dirty="0"/>
              <a:t> de </a:t>
            </a:r>
            <a:r>
              <a:rPr lang="es-ES_tradnl" dirty="0" err="1"/>
              <a:t>Kennecott</a:t>
            </a:r>
            <a:r>
              <a:rPr lang="es-ES_tradnl" dirty="0"/>
              <a:t> y Anaconda (compa</a:t>
            </a:r>
            <a:r>
              <a:rPr lang="en-US" dirty="0" err="1"/>
              <a:t>ñias</a:t>
            </a:r>
            <a:r>
              <a:rPr lang="en-US" dirty="0"/>
              <a:t> </a:t>
            </a:r>
            <a:r>
              <a:rPr lang="es-ES_tradnl" dirty="0"/>
              <a:t>de cobre).</a:t>
            </a:r>
          </a:p>
          <a:p>
            <a:r>
              <a:rPr lang="es-ES_tradnl" dirty="0"/>
              <a:t>Corte de </a:t>
            </a:r>
            <a:r>
              <a:rPr lang="es-ES_tradnl" dirty="0" err="1"/>
              <a:t>creditos</a:t>
            </a:r>
            <a:r>
              <a:rPr lang="es-ES_tradnl" dirty="0"/>
              <a:t> externos </a:t>
            </a:r>
            <a:r>
              <a:rPr lang="es-ES_tradnl" dirty="0" err="1"/>
              <a:t>publicos</a:t>
            </a:r>
            <a:r>
              <a:rPr lang="es-ES_tradnl" dirty="0"/>
              <a:t> inducidas por el gobierno de Richard Nixon y Henry Kissinger.</a:t>
            </a:r>
          </a:p>
          <a:p>
            <a:r>
              <a:rPr lang="es-ES_tradnl" dirty="0"/>
              <a:t>Campa</a:t>
            </a:r>
            <a:r>
              <a:rPr lang="en-US" dirty="0" err="1"/>
              <a:t>ñas</a:t>
            </a:r>
            <a:r>
              <a:rPr lang="en-US" dirty="0"/>
              <a:t> de </a:t>
            </a:r>
            <a:r>
              <a:rPr lang="en-US" dirty="0" err="1"/>
              <a:t>prensa</a:t>
            </a:r>
            <a:r>
              <a:rPr lang="en-US" dirty="0"/>
              <a:t> de la </a:t>
            </a:r>
            <a:r>
              <a:rPr lang="en-US" dirty="0" err="1"/>
              <a:t>oposicion</a:t>
            </a:r>
            <a:r>
              <a:rPr lang="en-US" dirty="0"/>
              <a:t> </a:t>
            </a:r>
            <a:r>
              <a:rPr lang="en-US" dirty="0" err="1"/>
              <a:t>orientados</a:t>
            </a:r>
            <a:r>
              <a:rPr lang="en-US" dirty="0"/>
              <a:t> a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incertidumbre</a:t>
            </a:r>
            <a:r>
              <a:rPr lang="en-US" dirty="0"/>
              <a:t> (</a:t>
            </a:r>
            <a:r>
              <a:rPr lang="en-US" dirty="0" err="1"/>
              <a:t>derechos</a:t>
            </a:r>
            <a:r>
              <a:rPr lang="en-US" dirty="0"/>
              <a:t> de </a:t>
            </a:r>
            <a:r>
              <a:rPr lang="en-US" dirty="0" err="1"/>
              <a:t>propiedad</a:t>
            </a:r>
            <a:r>
              <a:rPr lang="en-US" dirty="0"/>
              <a:t>) y </a:t>
            </a:r>
            <a:r>
              <a:rPr lang="en-US" dirty="0" err="1"/>
              <a:t>coherencia</a:t>
            </a:r>
            <a:r>
              <a:rPr lang="en-US" dirty="0"/>
              <a:t> del </a:t>
            </a:r>
            <a:r>
              <a:rPr lang="en-US" dirty="0" err="1"/>
              <a:t>programa</a:t>
            </a:r>
            <a:r>
              <a:rPr lang="en-US" dirty="0"/>
              <a:t>. 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45582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Crisis y camino hacia el golpe de Estado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_tradnl" dirty="0"/>
              <a:t>Dificultad de llegar a un acuerdo con la </a:t>
            </a:r>
            <a:r>
              <a:rPr lang="es-ES_tradnl" dirty="0" err="1"/>
              <a:t>oposicion</a:t>
            </a:r>
            <a:r>
              <a:rPr lang="es-ES_tradnl" dirty="0"/>
              <a:t> sobre </a:t>
            </a:r>
            <a:r>
              <a:rPr lang="es-ES_tradnl" dirty="0" err="1"/>
              <a:t>areas</a:t>
            </a:r>
            <a:r>
              <a:rPr lang="es-ES_tradnl" dirty="0"/>
              <a:t> de la </a:t>
            </a:r>
            <a:r>
              <a:rPr lang="es-ES_tradnl" dirty="0" err="1"/>
              <a:t>economia</a:t>
            </a:r>
            <a:r>
              <a:rPr lang="es-ES_tradnl" dirty="0"/>
              <a:t>.</a:t>
            </a:r>
          </a:p>
          <a:p>
            <a:r>
              <a:rPr lang="es-ES_tradnl" dirty="0"/>
              <a:t>Creciente </a:t>
            </a:r>
            <a:r>
              <a:rPr lang="es-ES_tradnl" dirty="0" err="1"/>
              <a:t>polarizacion</a:t>
            </a:r>
            <a:r>
              <a:rPr lang="es-ES_tradnl" dirty="0"/>
              <a:t> </a:t>
            </a:r>
            <a:r>
              <a:rPr lang="es-ES_tradnl" dirty="0" err="1"/>
              <a:t>politca</a:t>
            </a:r>
            <a:r>
              <a:rPr lang="es-ES_tradnl" dirty="0"/>
              <a:t> y </a:t>
            </a:r>
            <a:r>
              <a:rPr lang="es-ES_tradnl" dirty="0" err="1"/>
              <a:t>conficto</a:t>
            </a:r>
            <a:r>
              <a:rPr lang="es-ES_tradnl" dirty="0"/>
              <a:t> social. Tomas, huelgas, violencia.</a:t>
            </a:r>
          </a:p>
          <a:p>
            <a:r>
              <a:rPr lang="es-ES_tradnl" dirty="0" err="1"/>
              <a:t>Paralisis</a:t>
            </a:r>
            <a:r>
              <a:rPr lang="es-ES_tradnl" dirty="0"/>
              <a:t> institucional y dificultad </a:t>
            </a:r>
            <a:r>
              <a:rPr lang="es-ES_tradnl" dirty="0" err="1"/>
              <a:t>politica</a:t>
            </a:r>
            <a:r>
              <a:rPr lang="es-ES_tradnl" dirty="0"/>
              <a:t> de hacer un ajuste </a:t>
            </a:r>
            <a:r>
              <a:rPr lang="es-ES_tradnl" dirty="0" err="1"/>
              <a:t>economico</a:t>
            </a:r>
            <a:r>
              <a:rPr lang="es-ES_tradnl" dirty="0"/>
              <a:t>. Gobierno UP no </a:t>
            </a:r>
            <a:r>
              <a:rPr lang="es-ES_tradnl" dirty="0" err="1"/>
              <a:t>podia</a:t>
            </a:r>
            <a:r>
              <a:rPr lang="es-ES_tradnl" dirty="0"/>
              <a:t> hacer recaer costo del ajuste sobre los trabajadores y empleados. </a:t>
            </a:r>
          </a:p>
          <a:p>
            <a:r>
              <a:rPr lang="es-ES_tradnl" dirty="0"/>
              <a:t>Alineamiento de capas medias (transportistas, comerciantes, profesionales) con los grandes gremios empresariales (SNA, SOFOFA, CPC). Prevalencia de la </a:t>
            </a:r>
            <a:r>
              <a:rPr lang="es-ES_tradnl" dirty="0" err="1"/>
              <a:t>opcion</a:t>
            </a:r>
            <a:r>
              <a:rPr lang="es-ES_tradnl" dirty="0"/>
              <a:t> golpista de derrocar el gobierno por sobre acuerdo.</a:t>
            </a:r>
          </a:p>
          <a:p>
            <a:r>
              <a:rPr lang="es-ES_tradnl" dirty="0" err="1"/>
              <a:t>Opcion</a:t>
            </a:r>
            <a:r>
              <a:rPr lang="es-ES_tradnl" dirty="0"/>
              <a:t> de un plebiscito convocado por Allende se demoro mucho tiempo. </a:t>
            </a:r>
          </a:p>
        </p:txBody>
      </p:sp>
    </p:spTree>
    <p:extLst>
      <p:ext uri="{BB962C8B-B14F-4D97-AF65-F5344CB8AC3E}">
        <p14:creationId xmlns:p14="http://schemas.microsoft.com/office/powerpoint/2010/main" val="965687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973CA-FBCF-4CA6-8352-587EC2915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3732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>
                <a:solidFill>
                  <a:srgbClr val="FF0000"/>
                </a:solidFill>
              </a:rPr>
              <a:t>Inflación (variación mensual del IPC, 1971-1978)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9E2149-9C0C-4F2B-A24E-E29CDBBADE6C}"/>
              </a:ext>
            </a:extLst>
          </p:cNvPr>
          <p:cNvSpPr txBox="1"/>
          <p:nvPr/>
        </p:nvSpPr>
        <p:spPr>
          <a:xfrm>
            <a:off x="4968415" y="6308208"/>
            <a:ext cx="225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Fuente: Banco Central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6045361-5DDB-4185-9B72-72461CCA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85" y="1378858"/>
            <a:ext cx="8390830" cy="481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73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Contexto (</a:t>
            </a:r>
            <a:r>
              <a:rPr lang="es-ES_tradnl" dirty="0" err="1">
                <a:solidFill>
                  <a:srgbClr val="FF0000"/>
                </a:solidFill>
              </a:rPr>
              <a:t>cont</a:t>
            </a:r>
            <a:r>
              <a:rPr lang="es-ES_tradnl" dirty="0">
                <a:solidFill>
                  <a:srgbClr val="FF0000"/>
                </a:solidFill>
              </a:rPr>
              <a:t>).</a:t>
            </a:r>
            <a:r>
              <a:rPr lang="es-ES_tradnl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Democracia estable la mayor parte del siglo 20 y relativamente moderna con crecientes grados de </a:t>
            </a:r>
            <a:r>
              <a:rPr lang="es-ES_tradnl" dirty="0" err="1"/>
              <a:t>participacion</a:t>
            </a:r>
            <a:r>
              <a:rPr lang="es-ES_tradnl" dirty="0"/>
              <a:t> de trabajadores y clases medias pero con un sistema </a:t>
            </a:r>
            <a:r>
              <a:rPr lang="es-ES_tradnl" dirty="0" err="1"/>
              <a:t>economico</a:t>
            </a:r>
            <a:r>
              <a:rPr lang="es-ES_tradnl" dirty="0"/>
              <a:t> poco </a:t>
            </a:r>
            <a:r>
              <a:rPr lang="es-ES_tradnl" dirty="0" err="1"/>
              <a:t>dinamico</a:t>
            </a:r>
            <a:r>
              <a:rPr lang="es-ES_tradnl" dirty="0"/>
              <a:t> , concentrador y con tendencia a la </a:t>
            </a:r>
            <a:r>
              <a:rPr lang="es-ES_tradnl" dirty="0" err="1"/>
              <a:t>inflacion</a:t>
            </a:r>
            <a:r>
              <a:rPr lang="es-ES_tradnl" dirty="0"/>
              <a:t> </a:t>
            </a:r>
            <a:r>
              <a:rPr lang="es-ES_tradnl" dirty="0" err="1"/>
              <a:t>cronica</a:t>
            </a:r>
            <a:r>
              <a:rPr lang="es-ES_tradnl" dirty="0"/>
              <a:t>.</a:t>
            </a:r>
          </a:p>
          <a:p>
            <a:endParaRPr lang="es-ES_tradnl" dirty="0"/>
          </a:p>
          <a:p>
            <a:r>
              <a:rPr lang="es-ES_tradnl" dirty="0"/>
              <a:t> Influencia de EE.UU a </a:t>
            </a:r>
            <a:r>
              <a:rPr lang="es-ES_tradnl" dirty="0" err="1"/>
              <a:t>trav</a:t>
            </a:r>
            <a:r>
              <a:rPr lang="en-US" dirty="0" err="1"/>
              <a:t>é</a:t>
            </a:r>
            <a:r>
              <a:rPr lang="es-ES_tradnl" dirty="0"/>
              <a:t>s de propiedad de recursos naturales, fuente de </a:t>
            </a:r>
            <a:r>
              <a:rPr lang="es-ES_tradnl" dirty="0" err="1"/>
              <a:t>cr</a:t>
            </a:r>
            <a:r>
              <a:rPr lang="en-US" dirty="0" err="1"/>
              <a:t>é</a:t>
            </a:r>
            <a:r>
              <a:rPr lang="es-ES_tradnl" dirty="0" err="1"/>
              <a:t>ditos</a:t>
            </a:r>
            <a:r>
              <a:rPr lang="es-ES_tradnl" dirty="0"/>
              <a:t> externos y proveedor de maquinaria y equipos e insumos. </a:t>
            </a:r>
          </a:p>
          <a:p>
            <a:r>
              <a:rPr lang="es-ES_tradnl" dirty="0"/>
              <a:t>Movimiento social con larga historia y partidos de izquierda con influencia e insertos en el sistema </a:t>
            </a:r>
            <a:r>
              <a:rPr lang="es-ES_tradnl" dirty="0" err="1"/>
              <a:t>politico</a:t>
            </a:r>
            <a:r>
              <a:rPr lang="es-ES_tradnl" dirty="0"/>
              <a:t>. 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64266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4DCB4-4571-49B0-8D6D-AF1A4829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110"/>
            <a:ext cx="10515600" cy="1330036"/>
          </a:xfrm>
        </p:spPr>
        <p:txBody>
          <a:bodyPr>
            <a:normAutofit/>
          </a:bodyPr>
          <a:lstStyle/>
          <a:p>
            <a:pPr algn="ctr"/>
            <a:r>
              <a:rPr lang="es-CL" sz="4000" dirty="0">
                <a:solidFill>
                  <a:srgbClr val="FF0000"/>
                </a:solidFill>
              </a:rPr>
              <a:t>Crecimiento (tasa de variación del PIB real, 1970-2016)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23C27E-B219-4863-AAB2-B2D312108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381" y="1510146"/>
            <a:ext cx="9015238" cy="461177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0754118-42A0-4DAB-80E9-A0EB48AF9549}"/>
              </a:ext>
            </a:extLst>
          </p:cNvPr>
          <p:cNvSpPr txBox="1"/>
          <p:nvPr/>
        </p:nvSpPr>
        <p:spPr>
          <a:xfrm>
            <a:off x="4093029" y="6371771"/>
            <a:ext cx="542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Fuente: Banco Mundial (</a:t>
            </a:r>
            <a:r>
              <a:rPr lang="es-CL" dirty="0" err="1"/>
              <a:t>World</a:t>
            </a:r>
            <a:r>
              <a:rPr lang="es-CL" dirty="0"/>
              <a:t> </a:t>
            </a:r>
            <a:r>
              <a:rPr lang="es-CL" dirty="0" err="1"/>
              <a:t>Development</a:t>
            </a:r>
            <a:r>
              <a:rPr lang="es-CL" dirty="0"/>
              <a:t> </a:t>
            </a:r>
            <a:r>
              <a:rPr lang="es-CL" dirty="0" err="1"/>
              <a:t>Indicators</a:t>
            </a:r>
            <a:r>
              <a:rPr lang="es-C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04300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2049C-821D-40C7-9021-F25DE9A67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>
                <a:solidFill>
                  <a:srgbClr val="FF0000"/>
                </a:solidFill>
              </a:rPr>
              <a:t>Desigualdad en Chile (Coeficiente de Gini, 1970-2009)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D1FE63-4B2F-4FB6-8FAC-5C21BE79D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814" y="1690688"/>
            <a:ext cx="8378371" cy="426282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366E154-4312-4892-9C82-AF0F98607803}"/>
              </a:ext>
            </a:extLst>
          </p:cNvPr>
          <p:cNvSpPr txBox="1"/>
          <p:nvPr/>
        </p:nvSpPr>
        <p:spPr>
          <a:xfrm>
            <a:off x="4481231" y="6186589"/>
            <a:ext cx="322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Fuente: </a:t>
            </a:r>
            <a:r>
              <a:rPr lang="es-CL" dirty="0" err="1"/>
              <a:t>Rodriguez</a:t>
            </a:r>
            <a:r>
              <a:rPr lang="es-CL" dirty="0"/>
              <a:t> Weber (2014)</a:t>
            </a:r>
          </a:p>
        </p:txBody>
      </p:sp>
    </p:spTree>
    <p:extLst>
      <p:ext uri="{BB962C8B-B14F-4D97-AF65-F5344CB8AC3E}">
        <p14:creationId xmlns:p14="http://schemas.microsoft.com/office/powerpoint/2010/main" val="467489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 </a:t>
            </a:r>
            <a:r>
              <a:rPr lang="en-US" b="1" u="sng" dirty="0" err="1"/>
              <a:t>Ciclo</a:t>
            </a:r>
            <a:r>
              <a:rPr lang="en-US" b="1" u="sng" dirty="0"/>
              <a:t> de </a:t>
            </a:r>
            <a:r>
              <a:rPr lang="en-US" b="1" u="sng" dirty="0" err="1"/>
              <a:t>crecimiento</a:t>
            </a:r>
            <a:r>
              <a:rPr lang="en-US" b="1" u="sng" dirty="0"/>
              <a:t>, </a:t>
            </a:r>
            <a:r>
              <a:rPr lang="en-US" b="1" u="sng" dirty="0" err="1"/>
              <a:t>recesiones</a:t>
            </a:r>
            <a:r>
              <a:rPr lang="en-US" b="1" u="sng" dirty="0"/>
              <a:t> e Inversion, 1960-2015</a:t>
            </a:r>
            <a:endParaRPr lang="es-CL" b="1" u="sng" dirty="0"/>
          </a:p>
        </p:txBody>
      </p:sp>
      <p:graphicFrame>
        <p:nvGraphicFramePr>
          <p:cNvPr id="3" name="Gráfico 3"/>
          <p:cNvGraphicFramePr/>
          <p:nvPr>
            <p:extLst/>
          </p:nvPr>
        </p:nvGraphicFramePr>
        <p:xfrm>
          <a:off x="628650" y="1864311"/>
          <a:ext cx="7886700" cy="4602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6477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8095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Programa </a:t>
            </a:r>
            <a:r>
              <a:rPr lang="es-ES_tradnl" dirty="0" err="1">
                <a:solidFill>
                  <a:srgbClr val="FF0000"/>
                </a:solidFill>
              </a:rPr>
              <a:t>econ</a:t>
            </a:r>
            <a:r>
              <a:rPr lang="en-US" dirty="0">
                <a:solidFill>
                  <a:srgbClr val="FF0000"/>
                </a:solidFill>
              </a:rPr>
              <a:t>ó</a:t>
            </a:r>
            <a:r>
              <a:rPr lang="es-ES_tradnl" dirty="0">
                <a:solidFill>
                  <a:srgbClr val="FF0000"/>
                </a:solidFill>
              </a:rPr>
              <a:t>mico de la Unidad Popular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Objetivos y reformas:</a:t>
            </a:r>
          </a:p>
          <a:p>
            <a:r>
              <a:rPr lang="es-ES_tradnl" dirty="0"/>
              <a:t>(a)Reducir </a:t>
            </a:r>
            <a:r>
              <a:rPr lang="es-ES_tradnl" dirty="0" err="1"/>
              <a:t>concentracion</a:t>
            </a:r>
            <a:r>
              <a:rPr lang="es-ES_tradnl" dirty="0"/>
              <a:t> de la propiedad privada en </a:t>
            </a:r>
            <a:r>
              <a:rPr lang="es-ES_tradnl" dirty="0" err="1"/>
              <a:t>mineria</a:t>
            </a:r>
            <a:r>
              <a:rPr lang="es-ES_tradnl" dirty="0"/>
              <a:t>, industria, banca, telecomunicaciones y otros sectores. </a:t>
            </a:r>
          </a:p>
          <a:p>
            <a:r>
              <a:rPr lang="es-ES_tradnl" dirty="0"/>
              <a:t>(b) </a:t>
            </a:r>
            <a:r>
              <a:rPr lang="es-ES_tradnl" dirty="0" err="1"/>
              <a:t>Redistribucion</a:t>
            </a:r>
            <a:r>
              <a:rPr lang="es-ES_tradnl" dirty="0"/>
              <a:t> de ingresos a sectores populares y clases medias..</a:t>
            </a:r>
          </a:p>
          <a:p>
            <a:r>
              <a:rPr lang="es-ES_tradnl" dirty="0"/>
              <a:t> © Impulsar el desarrollo nacional e iniciar proceso de </a:t>
            </a:r>
            <a:r>
              <a:rPr lang="es-ES_tradnl" dirty="0" err="1"/>
              <a:t>construccion</a:t>
            </a:r>
            <a:r>
              <a:rPr lang="es-ES_tradnl" dirty="0"/>
              <a:t> del socialismo.</a:t>
            </a:r>
          </a:p>
          <a:p>
            <a:r>
              <a:rPr lang="es-ES_tradnl" dirty="0">
                <a:solidFill>
                  <a:srgbClr val="FF0000"/>
                </a:solidFill>
              </a:rPr>
              <a:t>Transformaciones estructurales</a:t>
            </a:r>
            <a:r>
              <a:rPr lang="es-ES_tradnl" dirty="0"/>
              <a:t>.</a:t>
            </a:r>
          </a:p>
          <a:p>
            <a:r>
              <a:rPr lang="es-ES_tradnl" dirty="0" err="1"/>
              <a:t>Aceleracion</a:t>
            </a:r>
            <a:r>
              <a:rPr lang="es-ES_tradnl" dirty="0"/>
              <a:t> de la reforma agraria iniciada con Frei. </a:t>
            </a:r>
          </a:p>
          <a:p>
            <a:r>
              <a:rPr lang="es-ES_tradnl" dirty="0" err="1"/>
              <a:t>Nacionalizacion</a:t>
            </a:r>
            <a:r>
              <a:rPr lang="es-ES_tradnl" dirty="0"/>
              <a:t> del cobre.</a:t>
            </a:r>
          </a:p>
          <a:p>
            <a:r>
              <a:rPr lang="es-ES_tradnl" dirty="0" err="1"/>
              <a:t>Estatizacion</a:t>
            </a:r>
            <a:r>
              <a:rPr lang="es-ES_tradnl" dirty="0"/>
              <a:t> de 91 empresas en el sector industrial.</a:t>
            </a:r>
          </a:p>
          <a:p>
            <a:r>
              <a:rPr lang="es-ES_tradnl" dirty="0" err="1"/>
              <a:t>Creacion</a:t>
            </a:r>
            <a:r>
              <a:rPr lang="es-ES_tradnl" dirty="0"/>
              <a:t> de tres </a:t>
            </a:r>
            <a:r>
              <a:rPr lang="es-ES_tradnl" dirty="0" err="1"/>
              <a:t>areas</a:t>
            </a:r>
            <a:r>
              <a:rPr lang="es-ES_tradnl" dirty="0"/>
              <a:t> en la </a:t>
            </a:r>
            <a:r>
              <a:rPr lang="es-ES_tradnl" dirty="0" err="1"/>
              <a:t>economia</a:t>
            </a:r>
            <a:r>
              <a:rPr lang="es-ES_tradnl" dirty="0"/>
              <a:t>: (a) </a:t>
            </a:r>
            <a:r>
              <a:rPr lang="es-ES_tradnl" dirty="0" err="1"/>
              <a:t>area</a:t>
            </a:r>
            <a:r>
              <a:rPr lang="es-ES_tradnl" dirty="0"/>
              <a:t> de propiedad social (estatal y cooperativa), (ii) </a:t>
            </a:r>
            <a:r>
              <a:rPr lang="es-ES_tradnl" dirty="0" err="1"/>
              <a:t>area</a:t>
            </a:r>
            <a:r>
              <a:rPr lang="es-ES_tradnl" dirty="0"/>
              <a:t> mixta, (iii) </a:t>
            </a:r>
            <a:r>
              <a:rPr lang="es-ES_tradnl" dirty="0" err="1"/>
              <a:t>area</a:t>
            </a:r>
            <a:r>
              <a:rPr lang="es-ES_tradnl" dirty="0"/>
              <a:t> privada.  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224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Pol</a:t>
            </a:r>
            <a:r>
              <a:rPr lang="en-US" dirty="0" err="1">
                <a:solidFill>
                  <a:srgbClr val="FF0000"/>
                </a:solidFill>
              </a:rPr>
              <a:t>í</a:t>
            </a:r>
            <a:r>
              <a:rPr lang="es-ES_tradnl" dirty="0">
                <a:solidFill>
                  <a:srgbClr val="FF0000"/>
                </a:solidFill>
              </a:rPr>
              <a:t>ticas iniciales: el primer a</a:t>
            </a:r>
            <a:r>
              <a:rPr lang="en-US" dirty="0" err="1">
                <a:solidFill>
                  <a:srgbClr val="FF0000"/>
                </a:solidFill>
              </a:rPr>
              <a:t>ño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s-ES_tradnl" dirty="0">
                <a:solidFill>
                  <a:srgbClr val="FF0000"/>
                </a:solidFill>
              </a:rPr>
              <a:t>1971.</a:t>
            </a:r>
            <a:r>
              <a:rPr lang="es-ES_tradnl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899" y="4529496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es-ES_tradnl" dirty="0" err="1">
                <a:solidFill>
                  <a:srgbClr val="FF0000"/>
                </a:solidFill>
              </a:rPr>
              <a:t>Estatizacion</a:t>
            </a:r>
            <a:r>
              <a:rPr lang="es-ES_tradnl" dirty="0"/>
              <a:t> de bancos, empresas, </a:t>
            </a:r>
            <a:r>
              <a:rPr lang="es-ES_tradnl" dirty="0" err="1"/>
              <a:t>nacionalizacion</a:t>
            </a:r>
            <a:r>
              <a:rPr lang="es-ES_tradnl" dirty="0"/>
              <a:t> del cobre por unanimidad en el Congreso Nacional en julio 1971, </a:t>
            </a:r>
          </a:p>
          <a:p>
            <a:r>
              <a:rPr lang="es-ES_tradnl" dirty="0">
                <a:solidFill>
                  <a:srgbClr val="FF0000"/>
                </a:solidFill>
              </a:rPr>
              <a:t>Aumento de remuneraciones </a:t>
            </a:r>
            <a:r>
              <a:rPr lang="es-ES_tradnl" dirty="0"/>
              <a:t>en el sector publico y en el sector privado para redistribuir el ingreso y estimular la demanda agregada via consumo. </a:t>
            </a:r>
          </a:p>
          <a:p>
            <a:r>
              <a:rPr lang="es-ES_tradnl" dirty="0">
                <a:solidFill>
                  <a:srgbClr val="FF0000"/>
                </a:solidFill>
              </a:rPr>
              <a:t>Aumento del gasto publico</a:t>
            </a:r>
            <a:r>
              <a:rPr lang="es-ES_tradnl" dirty="0"/>
              <a:t> en </a:t>
            </a:r>
            <a:r>
              <a:rPr lang="es-ES_tradnl" dirty="0" err="1"/>
              <a:t>educacion</a:t>
            </a:r>
            <a:r>
              <a:rPr lang="es-ES_tradnl" dirty="0"/>
              <a:t>, salud, viviendas, programa </a:t>
            </a:r>
            <a:r>
              <a:rPr lang="es-ES_tradnl" dirty="0" err="1"/>
              <a:t>basico</a:t>
            </a:r>
            <a:r>
              <a:rPr lang="es-ES_tradnl" dirty="0"/>
              <a:t> de leche, aumento de asignaciones familiares. </a:t>
            </a:r>
          </a:p>
          <a:p>
            <a:r>
              <a:rPr lang="es-ES_tradnl" dirty="0" err="1"/>
              <a:t>Aceleracion</a:t>
            </a:r>
            <a:r>
              <a:rPr lang="es-ES_tradnl" dirty="0"/>
              <a:t> de la </a:t>
            </a:r>
            <a:r>
              <a:rPr lang="es-ES_tradnl" dirty="0">
                <a:solidFill>
                  <a:srgbClr val="FF0000"/>
                </a:solidFill>
              </a:rPr>
              <a:t>reforma agraria</a:t>
            </a:r>
            <a:r>
              <a:rPr lang="es-ES_tradnl" dirty="0"/>
              <a:t>. </a:t>
            </a:r>
          </a:p>
          <a:p>
            <a:r>
              <a:rPr lang="es-ES_tradnl" dirty="0"/>
              <a:t>Se estimo que </a:t>
            </a:r>
            <a:r>
              <a:rPr lang="es-ES_tradnl" dirty="0" err="1"/>
              <a:t>habia</a:t>
            </a:r>
            <a:r>
              <a:rPr lang="es-ES_tradnl" dirty="0"/>
              <a:t> </a:t>
            </a:r>
            <a:r>
              <a:rPr lang="es-ES_tradnl" dirty="0">
                <a:solidFill>
                  <a:srgbClr val="FF0000"/>
                </a:solidFill>
              </a:rPr>
              <a:t>condiciones iniciales</a:t>
            </a:r>
            <a:r>
              <a:rPr lang="es-ES_tradnl" dirty="0"/>
              <a:t> (fin de gobierno de Frei Montalva) favorables: capacidad sub-utilizada en las empresas, respetable disponibilidad de divisas, </a:t>
            </a:r>
            <a:r>
              <a:rPr lang="es-ES_tradnl" dirty="0" err="1"/>
              <a:t>inflacion</a:t>
            </a:r>
            <a:r>
              <a:rPr lang="es-ES_tradnl" dirty="0"/>
              <a:t> aun moderada. </a:t>
            </a:r>
          </a:p>
        </p:txBody>
      </p:sp>
    </p:spTree>
    <p:extLst>
      <p:ext uri="{BB962C8B-B14F-4D97-AF65-F5344CB8AC3E}">
        <p14:creationId xmlns:p14="http://schemas.microsoft.com/office/powerpoint/2010/main" val="105127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Factores que afectaron los resultados economicos de 1971 y 1972.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/>
              <a:t>Aumentos muy fuertes de la demanda agregada:</a:t>
            </a:r>
          </a:p>
          <a:p>
            <a:r>
              <a:rPr lang="es-ES_tradnl" dirty="0"/>
              <a:t>Incremento de los salarios del sector publico en 40 % en 1971. </a:t>
            </a:r>
          </a:p>
          <a:p>
            <a:r>
              <a:rPr lang="es-ES_tradnl" dirty="0"/>
              <a:t> Incremento de salarios inferiores al sueldo vital de 55 %.</a:t>
            </a:r>
          </a:p>
          <a:p>
            <a:r>
              <a:rPr lang="es-ES_tradnl" dirty="0"/>
              <a:t>Incremento del </a:t>
            </a:r>
            <a:r>
              <a:rPr lang="es-ES_tradnl" dirty="0" err="1"/>
              <a:t>deficit</a:t>
            </a:r>
            <a:r>
              <a:rPr lang="es-ES_tradnl" dirty="0"/>
              <a:t> fiscal que alcanzo cerca de 12 % del PIB en 1972.</a:t>
            </a:r>
          </a:p>
          <a:p>
            <a:r>
              <a:rPr lang="es-ES_tradnl" dirty="0"/>
              <a:t>El </a:t>
            </a:r>
            <a:r>
              <a:rPr lang="es-ES_tradnl" dirty="0" err="1"/>
              <a:t>deficit</a:t>
            </a:r>
            <a:r>
              <a:rPr lang="es-ES_tradnl" dirty="0"/>
              <a:t> se </a:t>
            </a:r>
            <a:r>
              <a:rPr lang="es-ES_tradnl" dirty="0" err="1"/>
              <a:t>cubria</a:t>
            </a:r>
            <a:r>
              <a:rPr lang="es-ES_tradnl" dirty="0"/>
              <a:t> con </a:t>
            </a:r>
            <a:r>
              <a:rPr lang="es-ES_tradnl" dirty="0" err="1"/>
              <a:t>creditos</a:t>
            </a:r>
            <a:r>
              <a:rPr lang="es-ES_tradnl" dirty="0"/>
              <a:t> del banco central (</a:t>
            </a:r>
            <a:r>
              <a:rPr lang="es-ES_tradnl" dirty="0" err="1"/>
              <a:t>creacion</a:t>
            </a:r>
            <a:r>
              <a:rPr lang="es-ES_tradnl" dirty="0"/>
              <a:t> de dinero).</a:t>
            </a:r>
          </a:p>
          <a:p>
            <a:r>
              <a:rPr lang="es-ES_tradnl" dirty="0"/>
              <a:t> Corte de </a:t>
            </a:r>
            <a:r>
              <a:rPr lang="es-ES_tradnl" dirty="0" err="1"/>
              <a:t>creditos</a:t>
            </a:r>
            <a:r>
              <a:rPr lang="es-ES_tradnl" dirty="0"/>
              <a:t> externos, </a:t>
            </a:r>
            <a:r>
              <a:rPr lang="es-ES_tradnl" dirty="0" err="1"/>
              <a:t>publicos</a:t>
            </a:r>
            <a:r>
              <a:rPr lang="es-ES_tradnl" dirty="0"/>
              <a:t> (FMI, Banco Mundial) y </a:t>
            </a:r>
            <a:r>
              <a:rPr lang="es-ES_tradnl" dirty="0" err="1"/>
              <a:t>creditos</a:t>
            </a:r>
            <a:r>
              <a:rPr lang="es-ES_tradnl" dirty="0"/>
              <a:t> privados.</a:t>
            </a:r>
          </a:p>
          <a:p>
            <a:r>
              <a:rPr lang="es-ES_tradnl" dirty="0"/>
              <a:t>Deterioro del precio internacional del cobre y alza de precio internacional de alimentos en 1971-72.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3115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Efectos directos e indirectos del aumento de sueldos y salarios en el sector publico en 1971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(a) Aumento de </a:t>
            </a:r>
            <a:r>
              <a:rPr lang="es-ES_tradnl" dirty="0" err="1"/>
              <a:t>participacion</a:t>
            </a:r>
            <a:r>
              <a:rPr lang="es-ES_tradnl" dirty="0"/>
              <a:t> de los salarios en el ingreso salarial de 50 % en 1970 a 63 % en 1971 (efecto redistributivo inicial).</a:t>
            </a:r>
          </a:p>
          <a:p>
            <a:r>
              <a:rPr lang="es-ES_tradnl" dirty="0"/>
              <a:t>(b) Aumento del gasto publico por incremento de remuneraciones de funcionarios </a:t>
            </a:r>
            <a:r>
              <a:rPr lang="es-ES_tradnl" dirty="0" err="1"/>
              <a:t>publicos</a:t>
            </a:r>
            <a:r>
              <a:rPr lang="es-ES_tradnl" dirty="0"/>
              <a:t>.</a:t>
            </a:r>
          </a:p>
          <a:p>
            <a:r>
              <a:rPr lang="es-ES_tradnl" dirty="0"/>
              <a:t>© Aumento de consumo privado y consumo publico (gasto corriente del Estado).  </a:t>
            </a:r>
          </a:p>
          <a:p>
            <a:r>
              <a:rPr lang="es-ES_tradnl" dirty="0"/>
              <a:t>( d) Aumento de importaciones de alimentos y bienes de consumo.</a:t>
            </a:r>
          </a:p>
        </p:txBody>
      </p:sp>
    </p:spTree>
    <p:extLst>
      <p:ext uri="{BB962C8B-B14F-4D97-AF65-F5344CB8AC3E}">
        <p14:creationId xmlns:p14="http://schemas.microsoft.com/office/powerpoint/2010/main" val="1921756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Resultados macro y sociales, 1970-1973.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                                                            1970       1971       1972            1973</a:t>
            </a:r>
          </a:p>
          <a:p>
            <a:r>
              <a:rPr lang="es-ES_tradnl" dirty="0"/>
              <a:t>Tasa de crecimiento del PIB (%)       3.6          8.0         -0.1            -4.3</a:t>
            </a:r>
          </a:p>
          <a:p>
            <a:r>
              <a:rPr lang="es-ES_tradnl" dirty="0" err="1"/>
              <a:t>Inflacion</a:t>
            </a:r>
            <a:r>
              <a:rPr lang="es-ES_tradnl" dirty="0"/>
              <a:t> (%, tasa anual, IPC)            36.1       22.1      260.5          605.1</a:t>
            </a:r>
          </a:p>
          <a:p>
            <a:r>
              <a:rPr lang="es-ES_tradnl" dirty="0"/>
              <a:t>Tasa de desempleo (%)                        5.7        3.8            3.1              4.8 </a:t>
            </a:r>
          </a:p>
          <a:p>
            <a:r>
              <a:rPr lang="es-ES_tradnl" dirty="0"/>
              <a:t>Crecimiento de salarios reales (%)      8.5      22.3       - 11.3           -38.6</a:t>
            </a:r>
          </a:p>
        </p:txBody>
      </p:sp>
    </p:spTree>
    <p:extLst>
      <p:ext uri="{BB962C8B-B14F-4D97-AF65-F5344CB8AC3E}">
        <p14:creationId xmlns:p14="http://schemas.microsoft.com/office/powerpoint/2010/main" val="53009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Tasas sectoriales de crecimiento, %, 1970-73</a:t>
            </a:r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                                           1970       1971       1972            1973</a:t>
            </a:r>
          </a:p>
          <a:p>
            <a:endParaRPr lang="es-ES_tradnl" dirty="0"/>
          </a:p>
          <a:p>
            <a:r>
              <a:rPr lang="es-ES_tradnl" dirty="0"/>
              <a:t>Agricultura                          3.6         - 1.8        -7.4               -10.3</a:t>
            </a:r>
          </a:p>
          <a:p>
            <a:r>
              <a:rPr lang="es-ES_tradnl" dirty="0" err="1"/>
              <a:t>Mineria</a:t>
            </a:r>
            <a:r>
              <a:rPr lang="es-ES_tradnl" dirty="0"/>
              <a:t>                               - 3.0           6.0       - 3.8                -2.3 </a:t>
            </a:r>
          </a:p>
          <a:p>
            <a:r>
              <a:rPr lang="es-ES_tradnl" dirty="0"/>
              <a:t>Industria                                2.0          13.6        2.2                -7.7  </a:t>
            </a:r>
          </a:p>
          <a:p>
            <a:r>
              <a:rPr lang="es-ES_tradnl" dirty="0"/>
              <a:t>Comercio                               -1.5          15.8       3.8                -6.4</a:t>
            </a:r>
          </a:p>
          <a:p>
            <a:r>
              <a:rPr lang="es-ES_tradnl" dirty="0"/>
              <a:t>Servicios                                 4.8            7.0       -0.2                -0.6</a:t>
            </a:r>
          </a:p>
        </p:txBody>
      </p:sp>
    </p:spTree>
    <p:extLst>
      <p:ext uri="{BB962C8B-B14F-4D97-AF65-F5344CB8AC3E}">
        <p14:creationId xmlns:p14="http://schemas.microsoft.com/office/powerpoint/2010/main" val="1172602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2069</Words>
  <Application>Microsoft Office PowerPoint</Application>
  <PresentationFormat>Widescreen</PresentationFormat>
  <Paragraphs>153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Tema de Office</vt:lpstr>
      <vt:lpstr>El periodo de Allende, 1970-1973 </vt:lpstr>
      <vt:lpstr>Contexto</vt:lpstr>
      <vt:lpstr>Contexto (cont). </vt:lpstr>
      <vt:lpstr>Programa económico de la Unidad Popular</vt:lpstr>
      <vt:lpstr>Políticas iniciales: el primer año,1971. </vt:lpstr>
      <vt:lpstr>Factores que afectaron los resultados economicos de 1971 y 1972. </vt:lpstr>
      <vt:lpstr>Efectos directos e indirectos del aumento de sueldos y salarios en el sector publico en 1971</vt:lpstr>
      <vt:lpstr>Resultados macro y sociales, 1970-1973.</vt:lpstr>
      <vt:lpstr>Tasas sectoriales de crecimiento, %, 1970-73</vt:lpstr>
      <vt:lpstr>Expansion inicial y desequilibrios</vt:lpstr>
      <vt:lpstr>Déficit fiscal, B.de Pagos y Dinero , Chile 1970-73</vt:lpstr>
      <vt:lpstr>Déficit Fiscal, 1970-72</vt:lpstr>
      <vt:lpstr>Déficit Fiscal II (Programado y efectivo, 1970-72)</vt:lpstr>
      <vt:lpstr>Financiamiento del deficit fiscal 1970-72</vt:lpstr>
      <vt:lpstr>Financiamiento deficit gobierno central y area de propiedad social, 1972</vt:lpstr>
      <vt:lpstr>Índices de precios, (IPC y Mayorista)  1970-73 </vt:lpstr>
      <vt:lpstr>B. de Pagos </vt:lpstr>
      <vt:lpstr>Visiones alternativas sobre que hacer dentro de la UP (inicios de 1972)</vt:lpstr>
      <vt:lpstr>Posicion de ‘avanzar sin transar”</vt:lpstr>
      <vt:lpstr>Disputas por areas de la economia y ajuste frustrado en 1972</vt:lpstr>
      <vt:lpstr>Ajuste frustrado de precios y deficits del area social y deficit fiscal. </vt:lpstr>
      <vt:lpstr>Deficiencias y vulnerabilidades del programa económico-social de la UP.  </vt:lpstr>
      <vt:lpstr>Factores financiero-monetarios y desborde social.</vt:lpstr>
      <vt:lpstr>Desequilibrios macro y desequilibrios a nivel de mercados individuales</vt:lpstr>
      <vt:lpstr>Modelos para entender la inflacion enel periodo 1972-73</vt:lpstr>
      <vt:lpstr>Balance entre política expansiva-redistributiva de corto plazo y reformas estructurales</vt:lpstr>
      <vt:lpstr>Rol de la desestabilizacion opositora (interna y externa).</vt:lpstr>
      <vt:lpstr>Crisis y camino hacia el golpe de Estado</vt:lpstr>
      <vt:lpstr>Inflación (variación mensual del IPC, 1971-1978)</vt:lpstr>
      <vt:lpstr>Crecimiento (tasa de variación del PIB real, 1970-2016)</vt:lpstr>
      <vt:lpstr>Desigualdad en Chile (Coeficiente de Gini, 1970-2009)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periodo de Allende </dc:title>
  <dc:creator>Andres Solimano</dc:creator>
  <cp:lastModifiedBy>Andres Solimano</cp:lastModifiedBy>
  <cp:revision>28</cp:revision>
  <dcterms:created xsi:type="dcterms:W3CDTF">2018-04-25T21:50:31Z</dcterms:created>
  <dcterms:modified xsi:type="dcterms:W3CDTF">2019-05-15T23:38:59Z</dcterms:modified>
</cp:coreProperties>
</file>