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4" r:id="rId3"/>
    <p:sldId id="305" r:id="rId4"/>
    <p:sldId id="324" r:id="rId5"/>
    <p:sldId id="320" r:id="rId6"/>
    <p:sldId id="322" r:id="rId7"/>
    <p:sldId id="277" r:id="rId8"/>
    <p:sldId id="279" r:id="rId9"/>
    <p:sldId id="325" r:id="rId10"/>
    <p:sldId id="309" r:id="rId11"/>
    <p:sldId id="310" r:id="rId12"/>
    <p:sldId id="311" r:id="rId13"/>
    <p:sldId id="313" r:id="rId14"/>
    <p:sldId id="338" r:id="rId15"/>
    <p:sldId id="340" r:id="rId16"/>
    <p:sldId id="312" r:id="rId17"/>
    <p:sldId id="314" r:id="rId18"/>
    <p:sldId id="315" r:id="rId19"/>
    <p:sldId id="316" r:id="rId20"/>
    <p:sldId id="326" r:id="rId21"/>
    <p:sldId id="342" r:id="rId22"/>
    <p:sldId id="343" r:id="rId23"/>
    <p:sldId id="317" r:id="rId24"/>
    <p:sldId id="318" r:id="rId25"/>
    <p:sldId id="352" r:id="rId26"/>
    <p:sldId id="346" r:id="rId27"/>
    <p:sldId id="347" r:id="rId28"/>
    <p:sldId id="349" r:id="rId29"/>
    <p:sldId id="351" r:id="rId30"/>
    <p:sldId id="285" r:id="rId31"/>
    <p:sldId id="281" r:id="rId32"/>
    <p:sldId id="287" r:id="rId33"/>
    <p:sldId id="293" r:id="rId34"/>
    <p:sldId id="295" r:id="rId35"/>
    <p:sldId id="297" r:id="rId36"/>
    <p:sldId id="299" r:id="rId37"/>
    <p:sldId id="328" r:id="rId38"/>
    <p:sldId id="331" r:id="rId39"/>
    <p:sldId id="333" r:id="rId40"/>
    <p:sldId id="268" r:id="rId41"/>
    <p:sldId id="275" r:id="rId42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599"/>
  </p:normalViewPr>
  <p:slideViewPr>
    <p:cSldViewPr snapToGrid="0" snapToObjects="1">
      <p:cViewPr>
        <p:scale>
          <a:sx n="125" d="100"/>
          <a:sy n="125" d="100"/>
        </p:scale>
        <p:origin x="144" y="-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s Solimano" userId="50740224_tp_dropbox" providerId="OAuth2" clId="{CB9A44EC-F121-9C46-821B-B8C50B551F3F}"/>
    <pc:docChg chg="modSld">
      <pc:chgData name="Andres Solimano" userId="50740224_tp_dropbox" providerId="OAuth2" clId="{CB9A44EC-F121-9C46-821B-B8C50B551F3F}" dt="2019-04-18T14:12:51.851" v="0" actId="1076"/>
      <pc:docMkLst>
        <pc:docMk/>
      </pc:docMkLst>
      <pc:sldChg chg="modSp">
        <pc:chgData name="Andres Solimano" userId="50740224_tp_dropbox" providerId="OAuth2" clId="{CB9A44EC-F121-9C46-821B-B8C50B551F3F}" dt="2019-04-18T14:12:51.851" v="0" actId="1076"/>
        <pc:sldMkLst>
          <pc:docMk/>
          <pc:sldMk cId="529827918" sldId="279"/>
        </pc:sldMkLst>
        <pc:picChg chg="mod">
          <ac:chgData name="Andres Solimano" userId="50740224_tp_dropbox" providerId="OAuth2" clId="{CB9A44EC-F121-9C46-821B-B8C50B551F3F}" dt="2019-04-18T14:12:51.851" v="0" actId="1076"/>
          <ac:picMkLst>
            <pc:docMk/>
            <pc:sldMk cId="529827918" sldId="279"/>
            <ac:picMk id="3" creationId="{2D29566B-91BB-4C38-AFEA-39C581330E91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E:/Documentos/SugarSync/Tesis/Disertacio&#769;n/1850-2010/1850-201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9274300816699"/>
          <c:y val="2.31856716775059E-2"/>
          <c:w val="0.871349793957654"/>
          <c:h val="0.67512968644509697"/>
        </c:manualLayout>
      </c:layout>
      <c:lineChart>
        <c:grouping val="standard"/>
        <c:varyColors val="0"/>
        <c:ser>
          <c:idx val="0"/>
          <c:order val="0"/>
          <c:tx>
            <c:v>(1850-1860) Estimado según Ratio de Extracción (*)</c:v>
          </c:tx>
          <c:spPr>
            <a:ln w="25400">
              <a:solidFill>
                <a:schemeClr val="tx1">
                  <a:lumMod val="95000"/>
                  <a:lumOff val="5000"/>
                </a:schemeClr>
              </a:solidFill>
              <a:prstDash val="lgDash"/>
            </a:ln>
          </c:spPr>
          <c:marker>
            <c:symbol val="none"/>
          </c:marker>
          <c:cat>
            <c:numRef>
              <c:f>'Gini largo plazo'!$A$2:$A$161</c:f>
              <c:numCache>
                <c:formatCode>General</c:formatCode>
                <c:ptCount val="160"/>
                <c:pt idx="0">
                  <c:v>1850</c:v>
                </c:pt>
                <c:pt idx="1">
                  <c:v>1851</c:v>
                </c:pt>
                <c:pt idx="2">
                  <c:v>1852</c:v>
                </c:pt>
                <c:pt idx="3">
                  <c:v>1853</c:v>
                </c:pt>
                <c:pt idx="4">
                  <c:v>1854</c:v>
                </c:pt>
                <c:pt idx="5">
                  <c:v>1855</c:v>
                </c:pt>
                <c:pt idx="6">
                  <c:v>1856</c:v>
                </c:pt>
                <c:pt idx="7">
                  <c:v>1857</c:v>
                </c:pt>
                <c:pt idx="8">
                  <c:v>1858</c:v>
                </c:pt>
                <c:pt idx="9">
                  <c:v>1859</c:v>
                </c:pt>
                <c:pt idx="10">
                  <c:v>1860</c:v>
                </c:pt>
                <c:pt idx="11">
                  <c:v>1861</c:v>
                </c:pt>
                <c:pt idx="12">
                  <c:v>1862</c:v>
                </c:pt>
                <c:pt idx="13">
                  <c:v>1863</c:v>
                </c:pt>
                <c:pt idx="14">
                  <c:v>1864</c:v>
                </c:pt>
                <c:pt idx="15">
                  <c:v>1865</c:v>
                </c:pt>
                <c:pt idx="16">
                  <c:v>1866</c:v>
                </c:pt>
                <c:pt idx="17">
                  <c:v>1867</c:v>
                </c:pt>
                <c:pt idx="18">
                  <c:v>1868</c:v>
                </c:pt>
                <c:pt idx="19">
                  <c:v>1869</c:v>
                </c:pt>
                <c:pt idx="20">
                  <c:v>1870</c:v>
                </c:pt>
                <c:pt idx="21">
                  <c:v>1871</c:v>
                </c:pt>
                <c:pt idx="22">
                  <c:v>1872</c:v>
                </c:pt>
                <c:pt idx="23">
                  <c:v>1873</c:v>
                </c:pt>
                <c:pt idx="24">
                  <c:v>1874</c:v>
                </c:pt>
                <c:pt idx="25">
                  <c:v>1875</c:v>
                </c:pt>
                <c:pt idx="26">
                  <c:v>1876</c:v>
                </c:pt>
                <c:pt idx="27">
                  <c:v>1877</c:v>
                </c:pt>
                <c:pt idx="28">
                  <c:v>1878</c:v>
                </c:pt>
                <c:pt idx="29">
                  <c:v>1879</c:v>
                </c:pt>
                <c:pt idx="30">
                  <c:v>1880</c:v>
                </c:pt>
                <c:pt idx="31">
                  <c:v>1881</c:v>
                </c:pt>
                <c:pt idx="32">
                  <c:v>1882</c:v>
                </c:pt>
                <c:pt idx="33">
                  <c:v>1883</c:v>
                </c:pt>
                <c:pt idx="34">
                  <c:v>1884</c:v>
                </c:pt>
                <c:pt idx="35">
                  <c:v>1885</c:v>
                </c:pt>
                <c:pt idx="36">
                  <c:v>1886</c:v>
                </c:pt>
                <c:pt idx="37">
                  <c:v>1887</c:v>
                </c:pt>
                <c:pt idx="38">
                  <c:v>1888</c:v>
                </c:pt>
                <c:pt idx="39">
                  <c:v>1889</c:v>
                </c:pt>
                <c:pt idx="40">
                  <c:v>1890</c:v>
                </c:pt>
                <c:pt idx="41">
                  <c:v>1891</c:v>
                </c:pt>
                <c:pt idx="42">
                  <c:v>1892</c:v>
                </c:pt>
                <c:pt idx="43">
                  <c:v>1893</c:v>
                </c:pt>
                <c:pt idx="44">
                  <c:v>1894</c:v>
                </c:pt>
                <c:pt idx="45">
                  <c:v>1895</c:v>
                </c:pt>
                <c:pt idx="46">
                  <c:v>1896</c:v>
                </c:pt>
                <c:pt idx="47">
                  <c:v>1897</c:v>
                </c:pt>
                <c:pt idx="48">
                  <c:v>1898</c:v>
                </c:pt>
                <c:pt idx="49">
                  <c:v>1899</c:v>
                </c:pt>
                <c:pt idx="50">
                  <c:v>1900</c:v>
                </c:pt>
                <c:pt idx="51">
                  <c:v>1901</c:v>
                </c:pt>
                <c:pt idx="52">
                  <c:v>1902</c:v>
                </c:pt>
                <c:pt idx="53">
                  <c:v>1903</c:v>
                </c:pt>
                <c:pt idx="54">
                  <c:v>1904</c:v>
                </c:pt>
                <c:pt idx="55">
                  <c:v>1905</c:v>
                </c:pt>
                <c:pt idx="56">
                  <c:v>1906</c:v>
                </c:pt>
                <c:pt idx="57">
                  <c:v>1907</c:v>
                </c:pt>
                <c:pt idx="58">
                  <c:v>1908</c:v>
                </c:pt>
                <c:pt idx="59">
                  <c:v>1909</c:v>
                </c:pt>
                <c:pt idx="60">
                  <c:v>1910</c:v>
                </c:pt>
                <c:pt idx="61">
                  <c:v>1911</c:v>
                </c:pt>
                <c:pt idx="62">
                  <c:v>1912</c:v>
                </c:pt>
                <c:pt idx="63">
                  <c:v>1913</c:v>
                </c:pt>
                <c:pt idx="64">
                  <c:v>1914</c:v>
                </c:pt>
                <c:pt idx="65">
                  <c:v>1915</c:v>
                </c:pt>
                <c:pt idx="66">
                  <c:v>1916</c:v>
                </c:pt>
                <c:pt idx="67">
                  <c:v>1917</c:v>
                </c:pt>
                <c:pt idx="68">
                  <c:v>1918</c:v>
                </c:pt>
                <c:pt idx="69">
                  <c:v>1919</c:v>
                </c:pt>
                <c:pt idx="70">
                  <c:v>1920</c:v>
                </c:pt>
                <c:pt idx="71">
                  <c:v>1921</c:v>
                </c:pt>
                <c:pt idx="72">
                  <c:v>1922</c:v>
                </c:pt>
                <c:pt idx="73">
                  <c:v>1923</c:v>
                </c:pt>
                <c:pt idx="74">
                  <c:v>1924</c:v>
                </c:pt>
                <c:pt idx="75">
                  <c:v>1925</c:v>
                </c:pt>
                <c:pt idx="76">
                  <c:v>1926</c:v>
                </c:pt>
                <c:pt idx="77">
                  <c:v>1927</c:v>
                </c:pt>
                <c:pt idx="78">
                  <c:v>1928</c:v>
                </c:pt>
                <c:pt idx="79">
                  <c:v>1929</c:v>
                </c:pt>
                <c:pt idx="80">
                  <c:v>1930</c:v>
                </c:pt>
                <c:pt idx="81">
                  <c:v>1931</c:v>
                </c:pt>
                <c:pt idx="82">
                  <c:v>1932</c:v>
                </c:pt>
                <c:pt idx="83">
                  <c:v>1933</c:v>
                </c:pt>
                <c:pt idx="84">
                  <c:v>1934</c:v>
                </c:pt>
                <c:pt idx="85">
                  <c:v>1935</c:v>
                </c:pt>
                <c:pt idx="86">
                  <c:v>1936</c:v>
                </c:pt>
                <c:pt idx="87">
                  <c:v>1937</c:v>
                </c:pt>
                <c:pt idx="88">
                  <c:v>1938</c:v>
                </c:pt>
                <c:pt idx="89">
                  <c:v>1939</c:v>
                </c:pt>
                <c:pt idx="90">
                  <c:v>1940</c:v>
                </c:pt>
                <c:pt idx="91">
                  <c:v>1941</c:v>
                </c:pt>
                <c:pt idx="92">
                  <c:v>1942</c:v>
                </c:pt>
                <c:pt idx="93">
                  <c:v>1943</c:v>
                </c:pt>
                <c:pt idx="94">
                  <c:v>1944</c:v>
                </c:pt>
                <c:pt idx="95">
                  <c:v>1945</c:v>
                </c:pt>
                <c:pt idx="96">
                  <c:v>1946</c:v>
                </c:pt>
                <c:pt idx="97">
                  <c:v>1947</c:v>
                </c:pt>
                <c:pt idx="98">
                  <c:v>1948</c:v>
                </c:pt>
                <c:pt idx="99">
                  <c:v>1949</c:v>
                </c:pt>
                <c:pt idx="100">
                  <c:v>1950</c:v>
                </c:pt>
                <c:pt idx="101">
                  <c:v>1951</c:v>
                </c:pt>
                <c:pt idx="102">
                  <c:v>1952</c:v>
                </c:pt>
                <c:pt idx="103">
                  <c:v>1953</c:v>
                </c:pt>
                <c:pt idx="104">
                  <c:v>1954</c:v>
                </c:pt>
                <c:pt idx="105">
                  <c:v>1955</c:v>
                </c:pt>
                <c:pt idx="106">
                  <c:v>1956</c:v>
                </c:pt>
                <c:pt idx="107">
                  <c:v>1957</c:v>
                </c:pt>
                <c:pt idx="108">
                  <c:v>1958</c:v>
                </c:pt>
                <c:pt idx="109">
                  <c:v>1959</c:v>
                </c:pt>
                <c:pt idx="110">
                  <c:v>1960</c:v>
                </c:pt>
                <c:pt idx="111">
                  <c:v>1961</c:v>
                </c:pt>
                <c:pt idx="112">
                  <c:v>1962</c:v>
                </c:pt>
                <c:pt idx="113">
                  <c:v>1963</c:v>
                </c:pt>
                <c:pt idx="114">
                  <c:v>1964</c:v>
                </c:pt>
                <c:pt idx="115">
                  <c:v>1965</c:v>
                </c:pt>
                <c:pt idx="116">
                  <c:v>1966</c:v>
                </c:pt>
                <c:pt idx="117">
                  <c:v>1967</c:v>
                </c:pt>
                <c:pt idx="118">
                  <c:v>1968</c:v>
                </c:pt>
                <c:pt idx="119">
                  <c:v>1969</c:v>
                </c:pt>
                <c:pt idx="120">
                  <c:v>1970</c:v>
                </c:pt>
                <c:pt idx="121">
                  <c:v>1971</c:v>
                </c:pt>
                <c:pt idx="122">
                  <c:v>1972</c:v>
                </c:pt>
                <c:pt idx="123">
                  <c:v>1973</c:v>
                </c:pt>
                <c:pt idx="124">
                  <c:v>1974</c:v>
                </c:pt>
                <c:pt idx="125">
                  <c:v>1975</c:v>
                </c:pt>
                <c:pt idx="126">
                  <c:v>1976</c:v>
                </c:pt>
                <c:pt idx="127">
                  <c:v>1977</c:v>
                </c:pt>
                <c:pt idx="128">
                  <c:v>1978</c:v>
                </c:pt>
                <c:pt idx="129">
                  <c:v>1979</c:v>
                </c:pt>
                <c:pt idx="130">
                  <c:v>1980</c:v>
                </c:pt>
                <c:pt idx="131">
                  <c:v>1981</c:v>
                </c:pt>
                <c:pt idx="132">
                  <c:v>1982</c:v>
                </c:pt>
                <c:pt idx="133">
                  <c:v>1983</c:v>
                </c:pt>
                <c:pt idx="134">
                  <c:v>1984</c:v>
                </c:pt>
                <c:pt idx="135">
                  <c:v>1985</c:v>
                </c:pt>
                <c:pt idx="136">
                  <c:v>1986</c:v>
                </c:pt>
                <c:pt idx="137">
                  <c:v>1987</c:v>
                </c:pt>
                <c:pt idx="138">
                  <c:v>1988</c:v>
                </c:pt>
                <c:pt idx="139">
                  <c:v>1989</c:v>
                </c:pt>
                <c:pt idx="140">
                  <c:v>1990</c:v>
                </c:pt>
                <c:pt idx="141">
                  <c:v>1991</c:v>
                </c:pt>
                <c:pt idx="142">
                  <c:v>1992</c:v>
                </c:pt>
                <c:pt idx="143">
                  <c:v>1993</c:v>
                </c:pt>
                <c:pt idx="144">
                  <c:v>1994</c:v>
                </c:pt>
                <c:pt idx="145">
                  <c:v>1995</c:v>
                </c:pt>
                <c:pt idx="146">
                  <c:v>1996</c:v>
                </c:pt>
                <c:pt idx="147">
                  <c:v>1997</c:v>
                </c:pt>
                <c:pt idx="148">
                  <c:v>1998</c:v>
                </c:pt>
                <c:pt idx="149">
                  <c:v>1999</c:v>
                </c:pt>
                <c:pt idx="150">
                  <c:v>2000</c:v>
                </c:pt>
                <c:pt idx="151">
                  <c:v>2001</c:v>
                </c:pt>
                <c:pt idx="152">
                  <c:v>2002</c:v>
                </c:pt>
                <c:pt idx="153">
                  <c:v>2003</c:v>
                </c:pt>
                <c:pt idx="154">
                  <c:v>2004</c:v>
                </c:pt>
                <c:pt idx="155">
                  <c:v>2005</c:v>
                </c:pt>
                <c:pt idx="156">
                  <c:v>2006</c:v>
                </c:pt>
                <c:pt idx="157">
                  <c:v>2007</c:v>
                </c:pt>
                <c:pt idx="158">
                  <c:v>2008</c:v>
                </c:pt>
                <c:pt idx="159">
                  <c:v>2009</c:v>
                </c:pt>
              </c:numCache>
            </c:numRef>
          </c:cat>
          <c:val>
            <c:numRef>
              <c:f>'Gini largo plazo'!$B$2:$B$161</c:f>
              <c:numCache>
                <c:formatCode>General</c:formatCode>
                <c:ptCount val="160"/>
                <c:pt idx="0">
                  <c:v>0.51433865713138305</c:v>
                </c:pt>
                <c:pt idx="1">
                  <c:v>0.51911445757056696</c:v>
                </c:pt>
                <c:pt idx="2">
                  <c:v>0.52445037429519903</c:v>
                </c:pt>
                <c:pt idx="3">
                  <c:v>0.51551937447879304</c:v>
                </c:pt>
                <c:pt idx="4">
                  <c:v>0.52065646189742298</c:v>
                </c:pt>
                <c:pt idx="5">
                  <c:v>0.530115471682715</c:v>
                </c:pt>
                <c:pt idx="6">
                  <c:v>0.53062305455950298</c:v>
                </c:pt>
                <c:pt idx="7">
                  <c:v>0.53648428905535195</c:v>
                </c:pt>
                <c:pt idx="8">
                  <c:v>0.54498208822686101</c:v>
                </c:pt>
                <c:pt idx="9">
                  <c:v>0.55054722148129298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7DA-D34B-96BD-C5F9DFF33CE3}"/>
            </c:ext>
          </c:extLst>
        </c:ser>
        <c:ser>
          <c:idx val="1"/>
          <c:order val="1"/>
          <c:tx>
            <c:v>(1860-1929) Estimado partir de Tabla Social 1860-1930</c:v>
          </c:tx>
          <c:spPr>
            <a:ln w="15875">
              <a:solidFill>
                <a:schemeClr val="tx1">
                  <a:lumMod val="95000"/>
                  <a:lumOff val="5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'Gini largo plazo'!$A$2:$A$161</c:f>
              <c:numCache>
                <c:formatCode>General</c:formatCode>
                <c:ptCount val="160"/>
                <c:pt idx="0">
                  <c:v>1850</c:v>
                </c:pt>
                <c:pt idx="1">
                  <c:v>1851</c:v>
                </c:pt>
                <c:pt idx="2">
                  <c:v>1852</c:v>
                </c:pt>
                <c:pt idx="3">
                  <c:v>1853</c:v>
                </c:pt>
                <c:pt idx="4">
                  <c:v>1854</c:v>
                </c:pt>
                <c:pt idx="5">
                  <c:v>1855</c:v>
                </c:pt>
                <c:pt idx="6">
                  <c:v>1856</c:v>
                </c:pt>
                <c:pt idx="7">
                  <c:v>1857</c:v>
                </c:pt>
                <c:pt idx="8">
                  <c:v>1858</c:v>
                </c:pt>
                <c:pt idx="9">
                  <c:v>1859</c:v>
                </c:pt>
                <c:pt idx="10">
                  <c:v>1860</c:v>
                </c:pt>
                <c:pt idx="11">
                  <c:v>1861</c:v>
                </c:pt>
                <c:pt idx="12">
                  <c:v>1862</c:v>
                </c:pt>
                <c:pt idx="13">
                  <c:v>1863</c:v>
                </c:pt>
                <c:pt idx="14">
                  <c:v>1864</c:v>
                </c:pt>
                <c:pt idx="15">
                  <c:v>1865</c:v>
                </c:pt>
                <c:pt idx="16">
                  <c:v>1866</c:v>
                </c:pt>
                <c:pt idx="17">
                  <c:v>1867</c:v>
                </c:pt>
                <c:pt idx="18">
                  <c:v>1868</c:v>
                </c:pt>
                <c:pt idx="19">
                  <c:v>1869</c:v>
                </c:pt>
                <c:pt idx="20">
                  <c:v>1870</c:v>
                </c:pt>
                <c:pt idx="21">
                  <c:v>1871</c:v>
                </c:pt>
                <c:pt idx="22">
                  <c:v>1872</c:v>
                </c:pt>
                <c:pt idx="23">
                  <c:v>1873</c:v>
                </c:pt>
                <c:pt idx="24">
                  <c:v>1874</c:v>
                </c:pt>
                <c:pt idx="25">
                  <c:v>1875</c:v>
                </c:pt>
                <c:pt idx="26">
                  <c:v>1876</c:v>
                </c:pt>
                <c:pt idx="27">
                  <c:v>1877</c:v>
                </c:pt>
                <c:pt idx="28">
                  <c:v>1878</c:v>
                </c:pt>
                <c:pt idx="29">
                  <c:v>1879</c:v>
                </c:pt>
                <c:pt idx="30">
                  <c:v>1880</c:v>
                </c:pt>
                <c:pt idx="31">
                  <c:v>1881</c:v>
                </c:pt>
                <c:pt idx="32">
                  <c:v>1882</c:v>
                </c:pt>
                <c:pt idx="33">
                  <c:v>1883</c:v>
                </c:pt>
                <c:pt idx="34">
                  <c:v>1884</c:v>
                </c:pt>
                <c:pt idx="35">
                  <c:v>1885</c:v>
                </c:pt>
                <c:pt idx="36">
                  <c:v>1886</c:v>
                </c:pt>
                <c:pt idx="37">
                  <c:v>1887</c:v>
                </c:pt>
                <c:pt idx="38">
                  <c:v>1888</c:v>
                </c:pt>
                <c:pt idx="39">
                  <c:v>1889</c:v>
                </c:pt>
                <c:pt idx="40">
                  <c:v>1890</c:v>
                </c:pt>
                <c:pt idx="41">
                  <c:v>1891</c:v>
                </c:pt>
                <c:pt idx="42">
                  <c:v>1892</c:v>
                </c:pt>
                <c:pt idx="43">
                  <c:v>1893</c:v>
                </c:pt>
                <c:pt idx="44">
                  <c:v>1894</c:v>
                </c:pt>
                <c:pt idx="45">
                  <c:v>1895</c:v>
                </c:pt>
                <c:pt idx="46">
                  <c:v>1896</c:v>
                </c:pt>
                <c:pt idx="47">
                  <c:v>1897</c:v>
                </c:pt>
                <c:pt idx="48">
                  <c:v>1898</c:v>
                </c:pt>
                <c:pt idx="49">
                  <c:v>1899</c:v>
                </c:pt>
                <c:pt idx="50">
                  <c:v>1900</c:v>
                </c:pt>
                <c:pt idx="51">
                  <c:v>1901</c:v>
                </c:pt>
                <c:pt idx="52">
                  <c:v>1902</c:v>
                </c:pt>
                <c:pt idx="53">
                  <c:v>1903</c:v>
                </c:pt>
                <c:pt idx="54">
                  <c:v>1904</c:v>
                </c:pt>
                <c:pt idx="55">
                  <c:v>1905</c:v>
                </c:pt>
                <c:pt idx="56">
                  <c:v>1906</c:v>
                </c:pt>
                <c:pt idx="57">
                  <c:v>1907</c:v>
                </c:pt>
                <c:pt idx="58">
                  <c:v>1908</c:v>
                </c:pt>
                <c:pt idx="59">
                  <c:v>1909</c:v>
                </c:pt>
                <c:pt idx="60">
                  <c:v>1910</c:v>
                </c:pt>
                <c:pt idx="61">
                  <c:v>1911</c:v>
                </c:pt>
                <c:pt idx="62">
                  <c:v>1912</c:v>
                </c:pt>
                <c:pt idx="63">
                  <c:v>1913</c:v>
                </c:pt>
                <c:pt idx="64">
                  <c:v>1914</c:v>
                </c:pt>
                <c:pt idx="65">
                  <c:v>1915</c:v>
                </c:pt>
                <c:pt idx="66">
                  <c:v>1916</c:v>
                </c:pt>
                <c:pt idx="67">
                  <c:v>1917</c:v>
                </c:pt>
                <c:pt idx="68">
                  <c:v>1918</c:v>
                </c:pt>
                <c:pt idx="69">
                  <c:v>1919</c:v>
                </c:pt>
                <c:pt idx="70">
                  <c:v>1920</c:v>
                </c:pt>
                <c:pt idx="71">
                  <c:v>1921</c:v>
                </c:pt>
                <c:pt idx="72">
                  <c:v>1922</c:v>
                </c:pt>
                <c:pt idx="73">
                  <c:v>1923</c:v>
                </c:pt>
                <c:pt idx="74">
                  <c:v>1924</c:v>
                </c:pt>
                <c:pt idx="75">
                  <c:v>1925</c:v>
                </c:pt>
                <c:pt idx="76">
                  <c:v>1926</c:v>
                </c:pt>
                <c:pt idx="77">
                  <c:v>1927</c:v>
                </c:pt>
                <c:pt idx="78">
                  <c:v>1928</c:v>
                </c:pt>
                <c:pt idx="79">
                  <c:v>1929</c:v>
                </c:pt>
                <c:pt idx="80">
                  <c:v>1930</c:v>
                </c:pt>
                <c:pt idx="81">
                  <c:v>1931</c:v>
                </c:pt>
                <c:pt idx="82">
                  <c:v>1932</c:v>
                </c:pt>
                <c:pt idx="83">
                  <c:v>1933</c:v>
                </c:pt>
                <c:pt idx="84">
                  <c:v>1934</c:v>
                </c:pt>
                <c:pt idx="85">
                  <c:v>1935</c:v>
                </c:pt>
                <c:pt idx="86">
                  <c:v>1936</c:v>
                </c:pt>
                <c:pt idx="87">
                  <c:v>1937</c:v>
                </c:pt>
                <c:pt idx="88">
                  <c:v>1938</c:v>
                </c:pt>
                <c:pt idx="89">
                  <c:v>1939</c:v>
                </c:pt>
                <c:pt idx="90">
                  <c:v>1940</c:v>
                </c:pt>
                <c:pt idx="91">
                  <c:v>1941</c:v>
                </c:pt>
                <c:pt idx="92">
                  <c:v>1942</c:v>
                </c:pt>
                <c:pt idx="93">
                  <c:v>1943</c:v>
                </c:pt>
                <c:pt idx="94">
                  <c:v>1944</c:v>
                </c:pt>
                <c:pt idx="95">
                  <c:v>1945</c:v>
                </c:pt>
                <c:pt idx="96">
                  <c:v>1946</c:v>
                </c:pt>
                <c:pt idx="97">
                  <c:v>1947</c:v>
                </c:pt>
                <c:pt idx="98">
                  <c:v>1948</c:v>
                </c:pt>
                <c:pt idx="99">
                  <c:v>1949</c:v>
                </c:pt>
                <c:pt idx="100">
                  <c:v>1950</c:v>
                </c:pt>
                <c:pt idx="101">
                  <c:v>1951</c:v>
                </c:pt>
                <c:pt idx="102">
                  <c:v>1952</c:v>
                </c:pt>
                <c:pt idx="103">
                  <c:v>1953</c:v>
                </c:pt>
                <c:pt idx="104">
                  <c:v>1954</c:v>
                </c:pt>
                <c:pt idx="105">
                  <c:v>1955</c:v>
                </c:pt>
                <c:pt idx="106">
                  <c:v>1956</c:v>
                </c:pt>
                <c:pt idx="107">
                  <c:v>1957</c:v>
                </c:pt>
                <c:pt idx="108">
                  <c:v>1958</c:v>
                </c:pt>
                <c:pt idx="109">
                  <c:v>1959</c:v>
                </c:pt>
                <c:pt idx="110">
                  <c:v>1960</c:v>
                </c:pt>
                <c:pt idx="111">
                  <c:v>1961</c:v>
                </c:pt>
                <c:pt idx="112">
                  <c:v>1962</c:v>
                </c:pt>
                <c:pt idx="113">
                  <c:v>1963</c:v>
                </c:pt>
                <c:pt idx="114">
                  <c:v>1964</c:v>
                </c:pt>
                <c:pt idx="115">
                  <c:v>1965</c:v>
                </c:pt>
                <c:pt idx="116">
                  <c:v>1966</c:v>
                </c:pt>
                <c:pt idx="117">
                  <c:v>1967</c:v>
                </c:pt>
                <c:pt idx="118">
                  <c:v>1968</c:v>
                </c:pt>
                <c:pt idx="119">
                  <c:v>1969</c:v>
                </c:pt>
                <c:pt idx="120">
                  <c:v>1970</c:v>
                </c:pt>
                <c:pt idx="121">
                  <c:v>1971</c:v>
                </c:pt>
                <c:pt idx="122">
                  <c:v>1972</c:v>
                </c:pt>
                <c:pt idx="123">
                  <c:v>1973</c:v>
                </c:pt>
                <c:pt idx="124">
                  <c:v>1974</c:v>
                </c:pt>
                <c:pt idx="125">
                  <c:v>1975</c:v>
                </c:pt>
                <c:pt idx="126">
                  <c:v>1976</c:v>
                </c:pt>
                <c:pt idx="127">
                  <c:v>1977</c:v>
                </c:pt>
                <c:pt idx="128">
                  <c:v>1978</c:v>
                </c:pt>
                <c:pt idx="129">
                  <c:v>1979</c:v>
                </c:pt>
                <c:pt idx="130">
                  <c:v>1980</c:v>
                </c:pt>
                <c:pt idx="131">
                  <c:v>1981</c:v>
                </c:pt>
                <c:pt idx="132">
                  <c:v>1982</c:v>
                </c:pt>
                <c:pt idx="133">
                  <c:v>1983</c:v>
                </c:pt>
                <c:pt idx="134">
                  <c:v>1984</c:v>
                </c:pt>
                <c:pt idx="135">
                  <c:v>1985</c:v>
                </c:pt>
                <c:pt idx="136">
                  <c:v>1986</c:v>
                </c:pt>
                <c:pt idx="137">
                  <c:v>1987</c:v>
                </c:pt>
                <c:pt idx="138">
                  <c:v>1988</c:v>
                </c:pt>
                <c:pt idx="139">
                  <c:v>1989</c:v>
                </c:pt>
                <c:pt idx="140">
                  <c:v>1990</c:v>
                </c:pt>
                <c:pt idx="141">
                  <c:v>1991</c:v>
                </c:pt>
                <c:pt idx="142">
                  <c:v>1992</c:v>
                </c:pt>
                <c:pt idx="143">
                  <c:v>1993</c:v>
                </c:pt>
                <c:pt idx="144">
                  <c:v>1994</c:v>
                </c:pt>
                <c:pt idx="145">
                  <c:v>1995</c:v>
                </c:pt>
                <c:pt idx="146">
                  <c:v>1996</c:v>
                </c:pt>
                <c:pt idx="147">
                  <c:v>1997</c:v>
                </c:pt>
                <c:pt idx="148">
                  <c:v>1998</c:v>
                </c:pt>
                <c:pt idx="149">
                  <c:v>1999</c:v>
                </c:pt>
                <c:pt idx="150">
                  <c:v>2000</c:v>
                </c:pt>
                <c:pt idx="151">
                  <c:v>2001</c:v>
                </c:pt>
                <c:pt idx="152">
                  <c:v>2002</c:v>
                </c:pt>
                <c:pt idx="153">
                  <c:v>2003</c:v>
                </c:pt>
                <c:pt idx="154">
                  <c:v>2004</c:v>
                </c:pt>
                <c:pt idx="155">
                  <c:v>2005</c:v>
                </c:pt>
                <c:pt idx="156">
                  <c:v>2006</c:v>
                </c:pt>
                <c:pt idx="157">
                  <c:v>2007</c:v>
                </c:pt>
                <c:pt idx="158">
                  <c:v>2008</c:v>
                </c:pt>
                <c:pt idx="159">
                  <c:v>2009</c:v>
                </c:pt>
              </c:numCache>
            </c:numRef>
          </c:cat>
          <c:val>
            <c:numRef>
              <c:f>'Gini largo plazo'!$C$2:$C$161</c:f>
              <c:numCache>
                <c:formatCode>General</c:formatCode>
                <c:ptCount val="160"/>
                <c:pt idx="10">
                  <c:v>0.57434486790533201</c:v>
                </c:pt>
                <c:pt idx="11">
                  <c:v>0.56028400564382497</c:v>
                </c:pt>
                <c:pt idx="12">
                  <c:v>0.57951430256029801</c:v>
                </c:pt>
                <c:pt idx="13">
                  <c:v>0.55645862399915003</c:v>
                </c:pt>
                <c:pt idx="14">
                  <c:v>0.56211398551168301</c:v>
                </c:pt>
                <c:pt idx="15">
                  <c:v>0.57228743291265505</c:v>
                </c:pt>
                <c:pt idx="16">
                  <c:v>0.54738109674502999</c:v>
                </c:pt>
                <c:pt idx="17">
                  <c:v>0.57606112021078104</c:v>
                </c:pt>
                <c:pt idx="18">
                  <c:v>0.56816222405799199</c:v>
                </c:pt>
                <c:pt idx="19">
                  <c:v>0.59000825490987996</c:v>
                </c:pt>
                <c:pt idx="20">
                  <c:v>0.57013694809618998</c:v>
                </c:pt>
                <c:pt idx="21">
                  <c:v>0.57179116718578005</c:v>
                </c:pt>
                <c:pt idx="22">
                  <c:v>0.624250590064374</c:v>
                </c:pt>
                <c:pt idx="23">
                  <c:v>0.58160275416090401</c:v>
                </c:pt>
                <c:pt idx="24">
                  <c:v>0.56080094910932099</c:v>
                </c:pt>
                <c:pt idx="25">
                  <c:v>0.58133394355884604</c:v>
                </c:pt>
                <c:pt idx="26">
                  <c:v>0.57457232303015005</c:v>
                </c:pt>
                <c:pt idx="27">
                  <c:v>0.57847007675999496</c:v>
                </c:pt>
                <c:pt idx="28">
                  <c:v>0.55883656394043402</c:v>
                </c:pt>
                <c:pt idx="29">
                  <c:v>0.57289742620194195</c:v>
                </c:pt>
                <c:pt idx="30">
                  <c:v>0.58926385631956402</c:v>
                </c:pt>
                <c:pt idx="31">
                  <c:v>0.57188421700956904</c:v>
                </c:pt>
                <c:pt idx="32">
                  <c:v>0.56069756041622199</c:v>
                </c:pt>
                <c:pt idx="33">
                  <c:v>0.54279063877142097</c:v>
                </c:pt>
                <c:pt idx="34">
                  <c:v>0.53680443344096995</c:v>
                </c:pt>
                <c:pt idx="35">
                  <c:v>0.54199454583455497</c:v>
                </c:pt>
                <c:pt idx="36">
                  <c:v>0.54477570167892797</c:v>
                </c:pt>
                <c:pt idx="37">
                  <c:v>0.54197386809593495</c:v>
                </c:pt>
                <c:pt idx="38">
                  <c:v>0.52735470689169095</c:v>
                </c:pt>
                <c:pt idx="39">
                  <c:v>0.475939509813401</c:v>
                </c:pt>
                <c:pt idx="40">
                  <c:v>0.48614397382230401</c:v>
                </c:pt>
                <c:pt idx="41">
                  <c:v>0.54708126953504199</c:v>
                </c:pt>
                <c:pt idx="42">
                  <c:v>0.54358673170828398</c:v>
                </c:pt>
                <c:pt idx="43">
                  <c:v>0.54632653207541704</c:v>
                </c:pt>
                <c:pt idx="44">
                  <c:v>0.52069647505609595</c:v>
                </c:pt>
                <c:pt idx="45">
                  <c:v>0.49287457774306997</c:v>
                </c:pt>
                <c:pt idx="46">
                  <c:v>0.52139951816917296</c:v>
                </c:pt>
                <c:pt idx="47">
                  <c:v>0.53658731718546004</c:v>
                </c:pt>
                <c:pt idx="48">
                  <c:v>0.49785791275045699</c:v>
                </c:pt>
                <c:pt idx="49">
                  <c:v>0.50607731385185195</c:v>
                </c:pt>
                <c:pt idx="50">
                  <c:v>0.51042997783133404</c:v>
                </c:pt>
                <c:pt idx="51">
                  <c:v>0.506821712442168</c:v>
                </c:pt>
                <c:pt idx="52">
                  <c:v>0.47935133668567897</c:v>
                </c:pt>
                <c:pt idx="53">
                  <c:v>0.44241055664129197</c:v>
                </c:pt>
                <c:pt idx="54">
                  <c:v>0.473602925349357</c:v>
                </c:pt>
                <c:pt idx="55">
                  <c:v>0.495087095775395</c:v>
                </c:pt>
                <c:pt idx="56">
                  <c:v>0.51464823650978797</c:v>
                </c:pt>
                <c:pt idx="57">
                  <c:v>0.52137884043055205</c:v>
                </c:pt>
                <c:pt idx="58">
                  <c:v>0.52915367015161996</c:v>
                </c:pt>
                <c:pt idx="59">
                  <c:v>0.53951321720017198</c:v>
                </c:pt>
                <c:pt idx="60">
                  <c:v>0.53757984863921504</c:v>
                </c:pt>
                <c:pt idx="61">
                  <c:v>0.51819446868309404</c:v>
                </c:pt>
                <c:pt idx="62">
                  <c:v>0.54942819286839695</c:v>
                </c:pt>
                <c:pt idx="63">
                  <c:v>0.57168777849268004</c:v>
                </c:pt>
                <c:pt idx="64">
                  <c:v>0.60721213344160496</c:v>
                </c:pt>
                <c:pt idx="65">
                  <c:v>0.58098242200230799</c:v>
                </c:pt>
                <c:pt idx="66">
                  <c:v>0.59831036696575302</c:v>
                </c:pt>
                <c:pt idx="67">
                  <c:v>0.58958436126817204</c:v>
                </c:pt>
                <c:pt idx="68">
                  <c:v>0.597307496642691</c:v>
                </c:pt>
                <c:pt idx="69">
                  <c:v>0.54654364833092495</c:v>
                </c:pt>
                <c:pt idx="70">
                  <c:v>0.55187850489485002</c:v>
                </c:pt>
                <c:pt idx="71">
                  <c:v>0.56372684912403204</c:v>
                </c:pt>
                <c:pt idx="72">
                  <c:v>0.52243340510016401</c:v>
                </c:pt>
                <c:pt idx="73">
                  <c:v>0.52987739100331499</c:v>
                </c:pt>
                <c:pt idx="74">
                  <c:v>0.54800142890362602</c:v>
                </c:pt>
                <c:pt idx="75">
                  <c:v>0.567376469990438</c:v>
                </c:pt>
                <c:pt idx="76">
                  <c:v>0.55944655722972003</c:v>
                </c:pt>
                <c:pt idx="77">
                  <c:v>0.55073089040144796</c:v>
                </c:pt>
                <c:pt idx="78">
                  <c:v>0.57128456258959304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7DA-D34B-96BD-C5F9DFF33CE3}"/>
            </c:ext>
          </c:extLst>
        </c:ser>
        <c:ser>
          <c:idx val="2"/>
          <c:order val="2"/>
          <c:tx>
            <c:v>(1929-1970) Estimado a partir de Tabla social 1929-1970</c:v>
          </c:tx>
          <c:spPr>
            <a:ln w="28575">
              <a:solidFill>
                <a:schemeClr val="tx1">
                  <a:lumMod val="95000"/>
                  <a:lumOff val="5000"/>
                </a:schemeClr>
              </a:solidFill>
              <a:prstDash val="dash"/>
            </a:ln>
          </c:spPr>
          <c:marker>
            <c:symbol val="none"/>
          </c:marker>
          <c:cat>
            <c:numRef>
              <c:f>'Gini largo plazo'!$A$2:$A$161</c:f>
              <c:numCache>
                <c:formatCode>General</c:formatCode>
                <c:ptCount val="160"/>
                <c:pt idx="0">
                  <c:v>1850</c:v>
                </c:pt>
                <c:pt idx="1">
                  <c:v>1851</c:v>
                </c:pt>
                <c:pt idx="2">
                  <c:v>1852</c:v>
                </c:pt>
                <c:pt idx="3">
                  <c:v>1853</c:v>
                </c:pt>
                <c:pt idx="4">
                  <c:v>1854</c:v>
                </c:pt>
                <c:pt idx="5">
                  <c:v>1855</c:v>
                </c:pt>
                <c:pt idx="6">
                  <c:v>1856</c:v>
                </c:pt>
                <c:pt idx="7">
                  <c:v>1857</c:v>
                </c:pt>
                <c:pt idx="8">
                  <c:v>1858</c:v>
                </c:pt>
                <c:pt idx="9">
                  <c:v>1859</c:v>
                </c:pt>
                <c:pt idx="10">
                  <c:v>1860</c:v>
                </c:pt>
                <c:pt idx="11">
                  <c:v>1861</c:v>
                </c:pt>
                <c:pt idx="12">
                  <c:v>1862</c:v>
                </c:pt>
                <c:pt idx="13">
                  <c:v>1863</c:v>
                </c:pt>
                <c:pt idx="14">
                  <c:v>1864</c:v>
                </c:pt>
                <c:pt idx="15">
                  <c:v>1865</c:v>
                </c:pt>
                <c:pt idx="16">
                  <c:v>1866</c:v>
                </c:pt>
                <c:pt idx="17">
                  <c:v>1867</c:v>
                </c:pt>
                <c:pt idx="18">
                  <c:v>1868</c:v>
                </c:pt>
                <c:pt idx="19">
                  <c:v>1869</c:v>
                </c:pt>
                <c:pt idx="20">
                  <c:v>1870</c:v>
                </c:pt>
                <c:pt idx="21">
                  <c:v>1871</c:v>
                </c:pt>
                <c:pt idx="22">
                  <c:v>1872</c:v>
                </c:pt>
                <c:pt idx="23">
                  <c:v>1873</c:v>
                </c:pt>
                <c:pt idx="24">
                  <c:v>1874</c:v>
                </c:pt>
                <c:pt idx="25">
                  <c:v>1875</c:v>
                </c:pt>
                <c:pt idx="26">
                  <c:v>1876</c:v>
                </c:pt>
                <c:pt idx="27">
                  <c:v>1877</c:v>
                </c:pt>
                <c:pt idx="28">
                  <c:v>1878</c:v>
                </c:pt>
                <c:pt idx="29">
                  <c:v>1879</c:v>
                </c:pt>
                <c:pt idx="30">
                  <c:v>1880</c:v>
                </c:pt>
                <c:pt idx="31">
                  <c:v>1881</c:v>
                </c:pt>
                <c:pt idx="32">
                  <c:v>1882</c:v>
                </c:pt>
                <c:pt idx="33">
                  <c:v>1883</c:v>
                </c:pt>
                <c:pt idx="34">
                  <c:v>1884</c:v>
                </c:pt>
                <c:pt idx="35">
                  <c:v>1885</c:v>
                </c:pt>
                <c:pt idx="36">
                  <c:v>1886</c:v>
                </c:pt>
                <c:pt idx="37">
                  <c:v>1887</c:v>
                </c:pt>
                <c:pt idx="38">
                  <c:v>1888</c:v>
                </c:pt>
                <c:pt idx="39">
                  <c:v>1889</c:v>
                </c:pt>
                <c:pt idx="40">
                  <c:v>1890</c:v>
                </c:pt>
                <c:pt idx="41">
                  <c:v>1891</c:v>
                </c:pt>
                <c:pt idx="42">
                  <c:v>1892</c:v>
                </c:pt>
                <c:pt idx="43">
                  <c:v>1893</c:v>
                </c:pt>
                <c:pt idx="44">
                  <c:v>1894</c:v>
                </c:pt>
                <c:pt idx="45">
                  <c:v>1895</c:v>
                </c:pt>
                <c:pt idx="46">
                  <c:v>1896</c:v>
                </c:pt>
                <c:pt idx="47">
                  <c:v>1897</c:v>
                </c:pt>
                <c:pt idx="48">
                  <c:v>1898</c:v>
                </c:pt>
                <c:pt idx="49">
                  <c:v>1899</c:v>
                </c:pt>
                <c:pt idx="50">
                  <c:v>1900</c:v>
                </c:pt>
                <c:pt idx="51">
                  <c:v>1901</c:v>
                </c:pt>
                <c:pt idx="52">
                  <c:v>1902</c:v>
                </c:pt>
                <c:pt idx="53">
                  <c:v>1903</c:v>
                </c:pt>
                <c:pt idx="54">
                  <c:v>1904</c:v>
                </c:pt>
                <c:pt idx="55">
                  <c:v>1905</c:v>
                </c:pt>
                <c:pt idx="56">
                  <c:v>1906</c:v>
                </c:pt>
                <c:pt idx="57">
                  <c:v>1907</c:v>
                </c:pt>
                <c:pt idx="58">
                  <c:v>1908</c:v>
                </c:pt>
                <c:pt idx="59">
                  <c:v>1909</c:v>
                </c:pt>
                <c:pt idx="60">
                  <c:v>1910</c:v>
                </c:pt>
                <c:pt idx="61">
                  <c:v>1911</c:v>
                </c:pt>
                <c:pt idx="62">
                  <c:v>1912</c:v>
                </c:pt>
                <c:pt idx="63">
                  <c:v>1913</c:v>
                </c:pt>
                <c:pt idx="64">
                  <c:v>1914</c:v>
                </c:pt>
                <c:pt idx="65">
                  <c:v>1915</c:v>
                </c:pt>
                <c:pt idx="66">
                  <c:v>1916</c:v>
                </c:pt>
                <c:pt idx="67">
                  <c:v>1917</c:v>
                </c:pt>
                <c:pt idx="68">
                  <c:v>1918</c:v>
                </c:pt>
                <c:pt idx="69">
                  <c:v>1919</c:v>
                </c:pt>
                <c:pt idx="70">
                  <c:v>1920</c:v>
                </c:pt>
                <c:pt idx="71">
                  <c:v>1921</c:v>
                </c:pt>
                <c:pt idx="72">
                  <c:v>1922</c:v>
                </c:pt>
                <c:pt idx="73">
                  <c:v>1923</c:v>
                </c:pt>
                <c:pt idx="74">
                  <c:v>1924</c:v>
                </c:pt>
                <c:pt idx="75">
                  <c:v>1925</c:v>
                </c:pt>
                <c:pt idx="76">
                  <c:v>1926</c:v>
                </c:pt>
                <c:pt idx="77">
                  <c:v>1927</c:v>
                </c:pt>
                <c:pt idx="78">
                  <c:v>1928</c:v>
                </c:pt>
                <c:pt idx="79">
                  <c:v>1929</c:v>
                </c:pt>
                <c:pt idx="80">
                  <c:v>1930</c:v>
                </c:pt>
                <c:pt idx="81">
                  <c:v>1931</c:v>
                </c:pt>
                <c:pt idx="82">
                  <c:v>1932</c:v>
                </c:pt>
                <c:pt idx="83">
                  <c:v>1933</c:v>
                </c:pt>
                <c:pt idx="84">
                  <c:v>1934</c:v>
                </c:pt>
                <c:pt idx="85">
                  <c:v>1935</c:v>
                </c:pt>
                <c:pt idx="86">
                  <c:v>1936</c:v>
                </c:pt>
                <c:pt idx="87">
                  <c:v>1937</c:v>
                </c:pt>
                <c:pt idx="88">
                  <c:v>1938</c:v>
                </c:pt>
                <c:pt idx="89">
                  <c:v>1939</c:v>
                </c:pt>
                <c:pt idx="90">
                  <c:v>1940</c:v>
                </c:pt>
                <c:pt idx="91">
                  <c:v>1941</c:v>
                </c:pt>
                <c:pt idx="92">
                  <c:v>1942</c:v>
                </c:pt>
                <c:pt idx="93">
                  <c:v>1943</c:v>
                </c:pt>
                <c:pt idx="94">
                  <c:v>1944</c:v>
                </c:pt>
                <c:pt idx="95">
                  <c:v>1945</c:v>
                </c:pt>
                <c:pt idx="96">
                  <c:v>1946</c:v>
                </c:pt>
                <c:pt idx="97">
                  <c:v>1947</c:v>
                </c:pt>
                <c:pt idx="98">
                  <c:v>1948</c:v>
                </c:pt>
                <c:pt idx="99">
                  <c:v>1949</c:v>
                </c:pt>
                <c:pt idx="100">
                  <c:v>1950</c:v>
                </c:pt>
                <c:pt idx="101">
                  <c:v>1951</c:v>
                </c:pt>
                <c:pt idx="102">
                  <c:v>1952</c:v>
                </c:pt>
                <c:pt idx="103">
                  <c:v>1953</c:v>
                </c:pt>
                <c:pt idx="104">
                  <c:v>1954</c:v>
                </c:pt>
                <c:pt idx="105">
                  <c:v>1955</c:v>
                </c:pt>
                <c:pt idx="106">
                  <c:v>1956</c:v>
                </c:pt>
                <c:pt idx="107">
                  <c:v>1957</c:v>
                </c:pt>
                <c:pt idx="108">
                  <c:v>1958</c:v>
                </c:pt>
                <c:pt idx="109">
                  <c:v>1959</c:v>
                </c:pt>
                <c:pt idx="110">
                  <c:v>1960</c:v>
                </c:pt>
                <c:pt idx="111">
                  <c:v>1961</c:v>
                </c:pt>
                <c:pt idx="112">
                  <c:v>1962</c:v>
                </c:pt>
                <c:pt idx="113">
                  <c:v>1963</c:v>
                </c:pt>
                <c:pt idx="114">
                  <c:v>1964</c:v>
                </c:pt>
                <c:pt idx="115">
                  <c:v>1965</c:v>
                </c:pt>
                <c:pt idx="116">
                  <c:v>1966</c:v>
                </c:pt>
                <c:pt idx="117">
                  <c:v>1967</c:v>
                </c:pt>
                <c:pt idx="118">
                  <c:v>1968</c:v>
                </c:pt>
                <c:pt idx="119">
                  <c:v>1969</c:v>
                </c:pt>
                <c:pt idx="120">
                  <c:v>1970</c:v>
                </c:pt>
                <c:pt idx="121">
                  <c:v>1971</c:v>
                </c:pt>
                <c:pt idx="122">
                  <c:v>1972</c:v>
                </c:pt>
                <c:pt idx="123">
                  <c:v>1973</c:v>
                </c:pt>
                <c:pt idx="124">
                  <c:v>1974</c:v>
                </c:pt>
                <c:pt idx="125">
                  <c:v>1975</c:v>
                </c:pt>
                <c:pt idx="126">
                  <c:v>1976</c:v>
                </c:pt>
                <c:pt idx="127">
                  <c:v>1977</c:v>
                </c:pt>
                <c:pt idx="128">
                  <c:v>1978</c:v>
                </c:pt>
                <c:pt idx="129">
                  <c:v>1979</c:v>
                </c:pt>
                <c:pt idx="130">
                  <c:v>1980</c:v>
                </c:pt>
                <c:pt idx="131">
                  <c:v>1981</c:v>
                </c:pt>
                <c:pt idx="132">
                  <c:v>1982</c:v>
                </c:pt>
                <c:pt idx="133">
                  <c:v>1983</c:v>
                </c:pt>
                <c:pt idx="134">
                  <c:v>1984</c:v>
                </c:pt>
                <c:pt idx="135">
                  <c:v>1985</c:v>
                </c:pt>
                <c:pt idx="136">
                  <c:v>1986</c:v>
                </c:pt>
                <c:pt idx="137">
                  <c:v>1987</c:v>
                </c:pt>
                <c:pt idx="138">
                  <c:v>1988</c:v>
                </c:pt>
                <c:pt idx="139">
                  <c:v>1989</c:v>
                </c:pt>
                <c:pt idx="140">
                  <c:v>1990</c:v>
                </c:pt>
                <c:pt idx="141">
                  <c:v>1991</c:v>
                </c:pt>
                <c:pt idx="142">
                  <c:v>1992</c:v>
                </c:pt>
                <c:pt idx="143">
                  <c:v>1993</c:v>
                </c:pt>
                <c:pt idx="144">
                  <c:v>1994</c:v>
                </c:pt>
                <c:pt idx="145">
                  <c:v>1995</c:v>
                </c:pt>
                <c:pt idx="146">
                  <c:v>1996</c:v>
                </c:pt>
                <c:pt idx="147">
                  <c:v>1997</c:v>
                </c:pt>
                <c:pt idx="148">
                  <c:v>1998</c:v>
                </c:pt>
                <c:pt idx="149">
                  <c:v>1999</c:v>
                </c:pt>
                <c:pt idx="150">
                  <c:v>2000</c:v>
                </c:pt>
                <c:pt idx="151">
                  <c:v>2001</c:v>
                </c:pt>
                <c:pt idx="152">
                  <c:v>2002</c:v>
                </c:pt>
                <c:pt idx="153">
                  <c:v>2003</c:v>
                </c:pt>
                <c:pt idx="154">
                  <c:v>2004</c:v>
                </c:pt>
                <c:pt idx="155">
                  <c:v>2005</c:v>
                </c:pt>
                <c:pt idx="156">
                  <c:v>2006</c:v>
                </c:pt>
                <c:pt idx="157">
                  <c:v>2007</c:v>
                </c:pt>
                <c:pt idx="158">
                  <c:v>2008</c:v>
                </c:pt>
                <c:pt idx="159">
                  <c:v>2009</c:v>
                </c:pt>
              </c:numCache>
            </c:numRef>
          </c:cat>
          <c:val>
            <c:numRef>
              <c:f>'Gini largo plazo'!$D$2:$D$161</c:f>
              <c:numCache>
                <c:formatCode>General</c:formatCode>
                <c:ptCount val="160"/>
                <c:pt idx="79">
                  <c:v>0.58104445521816805</c:v>
                </c:pt>
                <c:pt idx="80">
                  <c:v>0.56567188568512505</c:v>
                </c:pt>
                <c:pt idx="81">
                  <c:v>0.57775723909160503</c:v>
                </c:pt>
                <c:pt idx="82">
                  <c:v>0.60453838224036704</c:v>
                </c:pt>
                <c:pt idx="83">
                  <c:v>0.63692712936973805</c:v>
                </c:pt>
                <c:pt idx="84">
                  <c:v>0.630004638938506</c:v>
                </c:pt>
                <c:pt idx="85">
                  <c:v>0.61548287828527704</c:v>
                </c:pt>
                <c:pt idx="86">
                  <c:v>0.61566657565705496</c:v>
                </c:pt>
                <c:pt idx="87">
                  <c:v>0.62379760142893703</c:v>
                </c:pt>
                <c:pt idx="88">
                  <c:v>0.60285610104618603</c:v>
                </c:pt>
                <c:pt idx="89">
                  <c:v>0.56837900484817705</c:v>
                </c:pt>
                <c:pt idx="90">
                  <c:v>0.55396359530492501</c:v>
                </c:pt>
                <c:pt idx="91">
                  <c:v>0.55440833631028397</c:v>
                </c:pt>
                <c:pt idx="92">
                  <c:v>0.55348984945139101</c:v>
                </c:pt>
                <c:pt idx="93">
                  <c:v>0.551730221995407</c:v>
                </c:pt>
                <c:pt idx="94">
                  <c:v>0.53864903546823295</c:v>
                </c:pt>
                <c:pt idx="95">
                  <c:v>0.51470069915794803</c:v>
                </c:pt>
                <c:pt idx="96">
                  <c:v>0.52984122990558902</c:v>
                </c:pt>
                <c:pt idx="97">
                  <c:v>0.49738480479714298</c:v>
                </c:pt>
                <c:pt idx="98">
                  <c:v>0.51806526154631205</c:v>
                </c:pt>
                <c:pt idx="99">
                  <c:v>0.50035296759377401</c:v>
                </c:pt>
                <c:pt idx="100">
                  <c:v>0.49446498341413703</c:v>
                </c:pt>
                <c:pt idx="101">
                  <c:v>0.52077238070936305</c:v>
                </c:pt>
                <c:pt idx="102">
                  <c:v>0.52268670068895096</c:v>
                </c:pt>
                <c:pt idx="103">
                  <c:v>0.50262501403419402</c:v>
                </c:pt>
                <c:pt idx="104">
                  <c:v>0.54951618525133705</c:v>
                </c:pt>
                <c:pt idx="105">
                  <c:v>0.58172123500893103</c:v>
                </c:pt>
                <c:pt idx="106">
                  <c:v>0.59638801990303703</c:v>
                </c:pt>
                <c:pt idx="107">
                  <c:v>0.593729242153612</c:v>
                </c:pt>
                <c:pt idx="108">
                  <c:v>0.58952353916815503</c:v>
                </c:pt>
                <c:pt idx="109">
                  <c:v>0.55764721102322101</c:v>
                </c:pt>
                <c:pt idx="110">
                  <c:v>0.52963819596835904</c:v>
                </c:pt>
                <c:pt idx="111">
                  <c:v>0.50555450369992305</c:v>
                </c:pt>
                <c:pt idx="112">
                  <c:v>0.50109742536361301</c:v>
                </c:pt>
                <c:pt idx="113">
                  <c:v>0.53336048481755405</c:v>
                </c:pt>
                <c:pt idx="114">
                  <c:v>0.53751784638938505</c:v>
                </c:pt>
                <c:pt idx="115">
                  <c:v>0.49841931104873699</c:v>
                </c:pt>
                <c:pt idx="116">
                  <c:v>0.47524443735646899</c:v>
                </c:pt>
                <c:pt idx="117">
                  <c:v>0.49036563153865798</c:v>
                </c:pt>
                <c:pt idx="118">
                  <c:v>0.50573820107170198</c:v>
                </c:pt>
                <c:pt idx="119">
                  <c:v>0.51923512375605896</c:v>
                </c:pt>
                <c:pt idx="120">
                  <c:v>0.48227327889767801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7DA-D34B-96BD-C5F9DFF33CE3}"/>
            </c:ext>
          </c:extLst>
        </c:ser>
        <c:ser>
          <c:idx val="3"/>
          <c:order val="3"/>
          <c:tx>
            <c:v>(1970-2010) Estimado a partir de encuesta de ocupación en Gran Santiago. Distribución entre personas que perciben  ingresos</c:v>
          </c:tx>
          <c:spPr>
            <a:ln w="15875">
              <a:solidFill>
                <a:schemeClr val="tx1">
                  <a:lumMod val="95000"/>
                  <a:lumOff val="5000"/>
                </a:schemeClr>
              </a:solidFill>
              <a:prstDash val="sysDot"/>
            </a:ln>
          </c:spPr>
          <c:marker>
            <c:symbol val="none"/>
          </c:marker>
          <c:cat>
            <c:numRef>
              <c:f>'Gini largo plazo'!$A$2:$A$161</c:f>
              <c:numCache>
                <c:formatCode>General</c:formatCode>
                <c:ptCount val="160"/>
                <c:pt idx="0">
                  <c:v>1850</c:v>
                </c:pt>
                <c:pt idx="1">
                  <c:v>1851</c:v>
                </c:pt>
                <c:pt idx="2">
                  <c:v>1852</c:v>
                </c:pt>
                <c:pt idx="3">
                  <c:v>1853</c:v>
                </c:pt>
                <c:pt idx="4">
                  <c:v>1854</c:v>
                </c:pt>
                <c:pt idx="5">
                  <c:v>1855</c:v>
                </c:pt>
                <c:pt idx="6">
                  <c:v>1856</c:v>
                </c:pt>
                <c:pt idx="7">
                  <c:v>1857</c:v>
                </c:pt>
                <c:pt idx="8">
                  <c:v>1858</c:v>
                </c:pt>
                <c:pt idx="9">
                  <c:v>1859</c:v>
                </c:pt>
                <c:pt idx="10">
                  <c:v>1860</c:v>
                </c:pt>
                <c:pt idx="11">
                  <c:v>1861</c:v>
                </c:pt>
                <c:pt idx="12">
                  <c:v>1862</c:v>
                </c:pt>
                <c:pt idx="13">
                  <c:v>1863</c:v>
                </c:pt>
                <c:pt idx="14">
                  <c:v>1864</c:v>
                </c:pt>
                <c:pt idx="15">
                  <c:v>1865</c:v>
                </c:pt>
                <c:pt idx="16">
                  <c:v>1866</c:v>
                </c:pt>
                <c:pt idx="17">
                  <c:v>1867</c:v>
                </c:pt>
                <c:pt idx="18">
                  <c:v>1868</c:v>
                </c:pt>
                <c:pt idx="19">
                  <c:v>1869</c:v>
                </c:pt>
                <c:pt idx="20">
                  <c:v>1870</c:v>
                </c:pt>
                <c:pt idx="21">
                  <c:v>1871</c:v>
                </c:pt>
                <c:pt idx="22">
                  <c:v>1872</c:v>
                </c:pt>
                <c:pt idx="23">
                  <c:v>1873</c:v>
                </c:pt>
                <c:pt idx="24">
                  <c:v>1874</c:v>
                </c:pt>
                <c:pt idx="25">
                  <c:v>1875</c:v>
                </c:pt>
                <c:pt idx="26">
                  <c:v>1876</c:v>
                </c:pt>
                <c:pt idx="27">
                  <c:v>1877</c:v>
                </c:pt>
                <c:pt idx="28">
                  <c:v>1878</c:v>
                </c:pt>
                <c:pt idx="29">
                  <c:v>1879</c:v>
                </c:pt>
                <c:pt idx="30">
                  <c:v>1880</c:v>
                </c:pt>
                <c:pt idx="31">
                  <c:v>1881</c:v>
                </c:pt>
                <c:pt idx="32">
                  <c:v>1882</c:v>
                </c:pt>
                <c:pt idx="33">
                  <c:v>1883</c:v>
                </c:pt>
                <c:pt idx="34">
                  <c:v>1884</c:v>
                </c:pt>
                <c:pt idx="35">
                  <c:v>1885</c:v>
                </c:pt>
                <c:pt idx="36">
                  <c:v>1886</c:v>
                </c:pt>
                <c:pt idx="37">
                  <c:v>1887</c:v>
                </c:pt>
                <c:pt idx="38">
                  <c:v>1888</c:v>
                </c:pt>
                <c:pt idx="39">
                  <c:v>1889</c:v>
                </c:pt>
                <c:pt idx="40">
                  <c:v>1890</c:v>
                </c:pt>
                <c:pt idx="41">
                  <c:v>1891</c:v>
                </c:pt>
                <c:pt idx="42">
                  <c:v>1892</c:v>
                </c:pt>
                <c:pt idx="43">
                  <c:v>1893</c:v>
                </c:pt>
                <c:pt idx="44">
                  <c:v>1894</c:v>
                </c:pt>
                <c:pt idx="45">
                  <c:v>1895</c:v>
                </c:pt>
                <c:pt idx="46">
                  <c:v>1896</c:v>
                </c:pt>
                <c:pt idx="47">
                  <c:v>1897</c:v>
                </c:pt>
                <c:pt idx="48">
                  <c:v>1898</c:v>
                </c:pt>
                <c:pt idx="49">
                  <c:v>1899</c:v>
                </c:pt>
                <c:pt idx="50">
                  <c:v>1900</c:v>
                </c:pt>
                <c:pt idx="51">
                  <c:v>1901</c:v>
                </c:pt>
                <c:pt idx="52">
                  <c:v>1902</c:v>
                </c:pt>
                <c:pt idx="53">
                  <c:v>1903</c:v>
                </c:pt>
                <c:pt idx="54">
                  <c:v>1904</c:v>
                </c:pt>
                <c:pt idx="55">
                  <c:v>1905</c:v>
                </c:pt>
                <c:pt idx="56">
                  <c:v>1906</c:v>
                </c:pt>
                <c:pt idx="57">
                  <c:v>1907</c:v>
                </c:pt>
                <c:pt idx="58">
                  <c:v>1908</c:v>
                </c:pt>
                <c:pt idx="59">
                  <c:v>1909</c:v>
                </c:pt>
                <c:pt idx="60">
                  <c:v>1910</c:v>
                </c:pt>
                <c:pt idx="61">
                  <c:v>1911</c:v>
                </c:pt>
                <c:pt idx="62">
                  <c:v>1912</c:v>
                </c:pt>
                <c:pt idx="63">
                  <c:v>1913</c:v>
                </c:pt>
                <c:pt idx="64">
                  <c:v>1914</c:v>
                </c:pt>
                <c:pt idx="65">
                  <c:v>1915</c:v>
                </c:pt>
                <c:pt idx="66">
                  <c:v>1916</c:v>
                </c:pt>
                <c:pt idx="67">
                  <c:v>1917</c:v>
                </c:pt>
                <c:pt idx="68">
                  <c:v>1918</c:v>
                </c:pt>
                <c:pt idx="69">
                  <c:v>1919</c:v>
                </c:pt>
                <c:pt idx="70">
                  <c:v>1920</c:v>
                </c:pt>
                <c:pt idx="71">
                  <c:v>1921</c:v>
                </c:pt>
                <c:pt idx="72">
                  <c:v>1922</c:v>
                </c:pt>
                <c:pt idx="73">
                  <c:v>1923</c:v>
                </c:pt>
                <c:pt idx="74">
                  <c:v>1924</c:v>
                </c:pt>
                <c:pt idx="75">
                  <c:v>1925</c:v>
                </c:pt>
                <c:pt idx="76">
                  <c:v>1926</c:v>
                </c:pt>
                <c:pt idx="77">
                  <c:v>1927</c:v>
                </c:pt>
                <c:pt idx="78">
                  <c:v>1928</c:v>
                </c:pt>
                <c:pt idx="79">
                  <c:v>1929</c:v>
                </c:pt>
                <c:pt idx="80">
                  <c:v>1930</c:v>
                </c:pt>
                <c:pt idx="81">
                  <c:v>1931</c:v>
                </c:pt>
                <c:pt idx="82">
                  <c:v>1932</c:v>
                </c:pt>
                <c:pt idx="83">
                  <c:v>1933</c:v>
                </c:pt>
                <c:pt idx="84">
                  <c:v>1934</c:v>
                </c:pt>
                <c:pt idx="85">
                  <c:v>1935</c:v>
                </c:pt>
                <c:pt idx="86">
                  <c:v>1936</c:v>
                </c:pt>
                <c:pt idx="87">
                  <c:v>1937</c:v>
                </c:pt>
                <c:pt idx="88">
                  <c:v>1938</c:v>
                </c:pt>
                <c:pt idx="89">
                  <c:v>1939</c:v>
                </c:pt>
                <c:pt idx="90">
                  <c:v>1940</c:v>
                </c:pt>
                <c:pt idx="91">
                  <c:v>1941</c:v>
                </c:pt>
                <c:pt idx="92">
                  <c:v>1942</c:v>
                </c:pt>
                <c:pt idx="93">
                  <c:v>1943</c:v>
                </c:pt>
                <c:pt idx="94">
                  <c:v>1944</c:v>
                </c:pt>
                <c:pt idx="95">
                  <c:v>1945</c:v>
                </c:pt>
                <c:pt idx="96">
                  <c:v>1946</c:v>
                </c:pt>
                <c:pt idx="97">
                  <c:v>1947</c:v>
                </c:pt>
                <c:pt idx="98">
                  <c:v>1948</c:v>
                </c:pt>
                <c:pt idx="99">
                  <c:v>1949</c:v>
                </c:pt>
                <c:pt idx="100">
                  <c:v>1950</c:v>
                </c:pt>
                <c:pt idx="101">
                  <c:v>1951</c:v>
                </c:pt>
                <c:pt idx="102">
                  <c:v>1952</c:v>
                </c:pt>
                <c:pt idx="103">
                  <c:v>1953</c:v>
                </c:pt>
                <c:pt idx="104">
                  <c:v>1954</c:v>
                </c:pt>
                <c:pt idx="105">
                  <c:v>1955</c:v>
                </c:pt>
                <c:pt idx="106">
                  <c:v>1956</c:v>
                </c:pt>
                <c:pt idx="107">
                  <c:v>1957</c:v>
                </c:pt>
                <c:pt idx="108">
                  <c:v>1958</c:v>
                </c:pt>
                <c:pt idx="109">
                  <c:v>1959</c:v>
                </c:pt>
                <c:pt idx="110">
                  <c:v>1960</c:v>
                </c:pt>
                <c:pt idx="111">
                  <c:v>1961</c:v>
                </c:pt>
                <c:pt idx="112">
                  <c:v>1962</c:v>
                </c:pt>
                <c:pt idx="113">
                  <c:v>1963</c:v>
                </c:pt>
                <c:pt idx="114">
                  <c:v>1964</c:v>
                </c:pt>
                <c:pt idx="115">
                  <c:v>1965</c:v>
                </c:pt>
                <c:pt idx="116">
                  <c:v>1966</c:v>
                </c:pt>
                <c:pt idx="117">
                  <c:v>1967</c:v>
                </c:pt>
                <c:pt idx="118">
                  <c:v>1968</c:v>
                </c:pt>
                <c:pt idx="119">
                  <c:v>1969</c:v>
                </c:pt>
                <c:pt idx="120">
                  <c:v>1970</c:v>
                </c:pt>
                <c:pt idx="121">
                  <c:v>1971</c:v>
                </c:pt>
                <c:pt idx="122">
                  <c:v>1972</c:v>
                </c:pt>
                <c:pt idx="123">
                  <c:v>1973</c:v>
                </c:pt>
                <c:pt idx="124">
                  <c:v>1974</c:v>
                </c:pt>
                <c:pt idx="125">
                  <c:v>1975</c:v>
                </c:pt>
                <c:pt idx="126">
                  <c:v>1976</c:v>
                </c:pt>
                <c:pt idx="127">
                  <c:v>1977</c:v>
                </c:pt>
                <c:pt idx="128">
                  <c:v>1978</c:v>
                </c:pt>
                <c:pt idx="129">
                  <c:v>1979</c:v>
                </c:pt>
                <c:pt idx="130">
                  <c:v>1980</c:v>
                </c:pt>
                <c:pt idx="131">
                  <c:v>1981</c:v>
                </c:pt>
                <c:pt idx="132">
                  <c:v>1982</c:v>
                </c:pt>
                <c:pt idx="133">
                  <c:v>1983</c:v>
                </c:pt>
                <c:pt idx="134">
                  <c:v>1984</c:v>
                </c:pt>
                <c:pt idx="135">
                  <c:v>1985</c:v>
                </c:pt>
                <c:pt idx="136">
                  <c:v>1986</c:v>
                </c:pt>
                <c:pt idx="137">
                  <c:v>1987</c:v>
                </c:pt>
                <c:pt idx="138">
                  <c:v>1988</c:v>
                </c:pt>
                <c:pt idx="139">
                  <c:v>1989</c:v>
                </c:pt>
                <c:pt idx="140">
                  <c:v>1990</c:v>
                </c:pt>
                <c:pt idx="141">
                  <c:v>1991</c:v>
                </c:pt>
                <c:pt idx="142">
                  <c:v>1992</c:v>
                </c:pt>
                <c:pt idx="143">
                  <c:v>1993</c:v>
                </c:pt>
                <c:pt idx="144">
                  <c:v>1994</c:v>
                </c:pt>
                <c:pt idx="145">
                  <c:v>1995</c:v>
                </c:pt>
                <c:pt idx="146">
                  <c:v>1996</c:v>
                </c:pt>
                <c:pt idx="147">
                  <c:v>1997</c:v>
                </c:pt>
                <c:pt idx="148">
                  <c:v>1998</c:v>
                </c:pt>
                <c:pt idx="149">
                  <c:v>1999</c:v>
                </c:pt>
                <c:pt idx="150">
                  <c:v>2000</c:v>
                </c:pt>
                <c:pt idx="151">
                  <c:v>2001</c:v>
                </c:pt>
                <c:pt idx="152">
                  <c:v>2002</c:v>
                </c:pt>
                <c:pt idx="153">
                  <c:v>2003</c:v>
                </c:pt>
                <c:pt idx="154">
                  <c:v>2004</c:v>
                </c:pt>
                <c:pt idx="155">
                  <c:v>2005</c:v>
                </c:pt>
                <c:pt idx="156">
                  <c:v>2006</c:v>
                </c:pt>
                <c:pt idx="157">
                  <c:v>2007</c:v>
                </c:pt>
                <c:pt idx="158">
                  <c:v>2008</c:v>
                </c:pt>
                <c:pt idx="159">
                  <c:v>2009</c:v>
                </c:pt>
              </c:numCache>
            </c:numRef>
          </c:cat>
          <c:val>
            <c:numRef>
              <c:f>'Gini largo plazo'!$E$2:$E$161</c:f>
              <c:numCache>
                <c:formatCode>General</c:formatCode>
                <c:ptCount val="160"/>
                <c:pt idx="121">
                  <c:v>0.49257000000000001</c:v>
                </c:pt>
                <c:pt idx="122">
                  <c:v>0.45867000000000002</c:v>
                </c:pt>
                <c:pt idx="123">
                  <c:v>0.46238000000000001</c:v>
                </c:pt>
                <c:pt idx="124">
                  <c:v>0.45252999999999999</c:v>
                </c:pt>
                <c:pt idx="125">
                  <c:v>0.47602</c:v>
                </c:pt>
                <c:pt idx="126">
                  <c:v>0.52957999999999905</c:v>
                </c:pt>
                <c:pt idx="127">
                  <c:v>0.52912000000000003</c:v>
                </c:pt>
                <c:pt idx="128">
                  <c:v>0.52566999999999997</c:v>
                </c:pt>
                <c:pt idx="129">
                  <c:v>0.52373000000000003</c:v>
                </c:pt>
                <c:pt idx="130">
                  <c:v>0.52244000000000002</c:v>
                </c:pt>
                <c:pt idx="131">
                  <c:v>0.53215999999999997</c:v>
                </c:pt>
                <c:pt idx="132">
                  <c:v>0.54261999999999999</c:v>
                </c:pt>
                <c:pt idx="133">
                  <c:v>0.53607000000000005</c:v>
                </c:pt>
                <c:pt idx="134">
                  <c:v>0.56766000000000005</c:v>
                </c:pt>
                <c:pt idx="135">
                  <c:v>0.54352999999999996</c:v>
                </c:pt>
                <c:pt idx="136">
                  <c:v>0.53927000000000003</c:v>
                </c:pt>
                <c:pt idx="137">
                  <c:v>0.617290000000001</c:v>
                </c:pt>
                <c:pt idx="138">
                  <c:v>0.58123000000000002</c:v>
                </c:pt>
                <c:pt idx="139">
                  <c:v>0.55437000000000003</c:v>
                </c:pt>
                <c:pt idx="140">
                  <c:v>0.57696999999999998</c:v>
                </c:pt>
                <c:pt idx="141">
                  <c:v>0.56521999999999895</c:v>
                </c:pt>
                <c:pt idx="142">
                  <c:v>0.51541999999999899</c:v>
                </c:pt>
                <c:pt idx="143">
                  <c:v>0.50756999999999897</c:v>
                </c:pt>
                <c:pt idx="144">
                  <c:v>0.50649999999999995</c:v>
                </c:pt>
                <c:pt idx="145">
                  <c:v>0.54147999999999996</c:v>
                </c:pt>
                <c:pt idx="146">
                  <c:v>0.51441999999999899</c:v>
                </c:pt>
                <c:pt idx="147">
                  <c:v>0.54100000000000004</c:v>
                </c:pt>
                <c:pt idx="148">
                  <c:v>0.54300000000000004</c:v>
                </c:pt>
                <c:pt idx="149">
                  <c:v>0.54461999999999999</c:v>
                </c:pt>
                <c:pt idx="150">
                  <c:v>0.54500000000000004</c:v>
                </c:pt>
                <c:pt idx="151">
                  <c:v>0.54357</c:v>
                </c:pt>
                <c:pt idx="152">
                  <c:v>0.53527999999999998</c:v>
                </c:pt>
                <c:pt idx="153">
                  <c:v>0.51532999999999995</c:v>
                </c:pt>
                <c:pt idx="154">
                  <c:v>0.51388</c:v>
                </c:pt>
                <c:pt idx="155">
                  <c:v>0.55872999999999995</c:v>
                </c:pt>
                <c:pt idx="156">
                  <c:v>0.55872999999999995</c:v>
                </c:pt>
                <c:pt idx="157">
                  <c:v>0.51888999999999996</c:v>
                </c:pt>
                <c:pt idx="158">
                  <c:v>0.54630000000000001</c:v>
                </c:pt>
                <c:pt idx="159">
                  <c:v>0.54700000000000004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7DA-D34B-96BD-C5F9DFF33CE3}"/>
            </c:ext>
          </c:extLst>
        </c:ser>
        <c:ser>
          <c:idx val="4"/>
          <c:order val="4"/>
          <c:tx>
            <c:v>Tendencia Hodrick-Prescott (parámetro de suavización 100)</c:v>
          </c:tx>
          <c:spPr>
            <a:ln w="28575">
              <a:solidFill>
                <a:schemeClr val="tx1">
                  <a:lumMod val="95000"/>
                  <a:lumOff val="5000"/>
                </a:schemeClr>
              </a:solidFill>
            </a:ln>
          </c:spPr>
          <c:marker>
            <c:symbol val="none"/>
          </c:marker>
          <c:cat>
            <c:numRef>
              <c:f>'Gini largo plazo'!$A$2:$A$161</c:f>
              <c:numCache>
                <c:formatCode>General</c:formatCode>
                <c:ptCount val="160"/>
                <c:pt idx="0">
                  <c:v>1850</c:v>
                </c:pt>
                <c:pt idx="1">
                  <c:v>1851</c:v>
                </c:pt>
                <c:pt idx="2">
                  <c:v>1852</c:v>
                </c:pt>
                <c:pt idx="3">
                  <c:v>1853</c:v>
                </c:pt>
                <c:pt idx="4">
                  <c:v>1854</c:v>
                </c:pt>
                <c:pt idx="5">
                  <c:v>1855</c:v>
                </c:pt>
                <c:pt idx="6">
                  <c:v>1856</c:v>
                </c:pt>
                <c:pt idx="7">
                  <c:v>1857</c:v>
                </c:pt>
                <c:pt idx="8">
                  <c:v>1858</c:v>
                </c:pt>
                <c:pt idx="9">
                  <c:v>1859</c:v>
                </c:pt>
                <c:pt idx="10">
                  <c:v>1860</c:v>
                </c:pt>
                <c:pt idx="11">
                  <c:v>1861</c:v>
                </c:pt>
                <c:pt idx="12">
                  <c:v>1862</c:v>
                </c:pt>
                <c:pt idx="13">
                  <c:v>1863</c:v>
                </c:pt>
                <c:pt idx="14">
                  <c:v>1864</c:v>
                </c:pt>
                <c:pt idx="15">
                  <c:v>1865</c:v>
                </c:pt>
                <c:pt idx="16">
                  <c:v>1866</c:v>
                </c:pt>
                <c:pt idx="17">
                  <c:v>1867</c:v>
                </c:pt>
                <c:pt idx="18">
                  <c:v>1868</c:v>
                </c:pt>
                <c:pt idx="19">
                  <c:v>1869</c:v>
                </c:pt>
                <c:pt idx="20">
                  <c:v>1870</c:v>
                </c:pt>
                <c:pt idx="21">
                  <c:v>1871</c:v>
                </c:pt>
                <c:pt idx="22">
                  <c:v>1872</c:v>
                </c:pt>
                <c:pt idx="23">
                  <c:v>1873</c:v>
                </c:pt>
                <c:pt idx="24">
                  <c:v>1874</c:v>
                </c:pt>
                <c:pt idx="25">
                  <c:v>1875</c:v>
                </c:pt>
                <c:pt idx="26">
                  <c:v>1876</c:v>
                </c:pt>
                <c:pt idx="27">
                  <c:v>1877</c:v>
                </c:pt>
                <c:pt idx="28">
                  <c:v>1878</c:v>
                </c:pt>
                <c:pt idx="29">
                  <c:v>1879</c:v>
                </c:pt>
                <c:pt idx="30">
                  <c:v>1880</c:v>
                </c:pt>
                <c:pt idx="31">
                  <c:v>1881</c:v>
                </c:pt>
                <c:pt idx="32">
                  <c:v>1882</c:v>
                </c:pt>
                <c:pt idx="33">
                  <c:v>1883</c:v>
                </c:pt>
                <c:pt idx="34">
                  <c:v>1884</c:v>
                </c:pt>
                <c:pt idx="35">
                  <c:v>1885</c:v>
                </c:pt>
                <c:pt idx="36">
                  <c:v>1886</c:v>
                </c:pt>
                <c:pt idx="37">
                  <c:v>1887</c:v>
                </c:pt>
                <c:pt idx="38">
                  <c:v>1888</c:v>
                </c:pt>
                <c:pt idx="39">
                  <c:v>1889</c:v>
                </c:pt>
                <c:pt idx="40">
                  <c:v>1890</c:v>
                </c:pt>
                <c:pt idx="41">
                  <c:v>1891</c:v>
                </c:pt>
                <c:pt idx="42">
                  <c:v>1892</c:v>
                </c:pt>
                <c:pt idx="43">
                  <c:v>1893</c:v>
                </c:pt>
                <c:pt idx="44">
                  <c:v>1894</c:v>
                </c:pt>
                <c:pt idx="45">
                  <c:v>1895</c:v>
                </c:pt>
                <c:pt idx="46">
                  <c:v>1896</c:v>
                </c:pt>
                <c:pt idx="47">
                  <c:v>1897</c:v>
                </c:pt>
                <c:pt idx="48">
                  <c:v>1898</c:v>
                </c:pt>
                <c:pt idx="49">
                  <c:v>1899</c:v>
                </c:pt>
                <c:pt idx="50">
                  <c:v>1900</c:v>
                </c:pt>
                <c:pt idx="51">
                  <c:v>1901</c:v>
                </c:pt>
                <c:pt idx="52">
                  <c:v>1902</c:v>
                </c:pt>
                <c:pt idx="53">
                  <c:v>1903</c:v>
                </c:pt>
                <c:pt idx="54">
                  <c:v>1904</c:v>
                </c:pt>
                <c:pt idx="55">
                  <c:v>1905</c:v>
                </c:pt>
                <c:pt idx="56">
                  <c:v>1906</c:v>
                </c:pt>
                <c:pt idx="57">
                  <c:v>1907</c:v>
                </c:pt>
                <c:pt idx="58">
                  <c:v>1908</c:v>
                </c:pt>
                <c:pt idx="59">
                  <c:v>1909</c:v>
                </c:pt>
                <c:pt idx="60">
                  <c:v>1910</c:v>
                </c:pt>
                <c:pt idx="61">
                  <c:v>1911</c:v>
                </c:pt>
                <c:pt idx="62">
                  <c:v>1912</c:v>
                </c:pt>
                <c:pt idx="63">
                  <c:v>1913</c:v>
                </c:pt>
                <c:pt idx="64">
                  <c:v>1914</c:v>
                </c:pt>
                <c:pt idx="65">
                  <c:v>1915</c:v>
                </c:pt>
                <c:pt idx="66">
                  <c:v>1916</c:v>
                </c:pt>
                <c:pt idx="67">
                  <c:v>1917</c:v>
                </c:pt>
                <c:pt idx="68">
                  <c:v>1918</c:v>
                </c:pt>
                <c:pt idx="69">
                  <c:v>1919</c:v>
                </c:pt>
                <c:pt idx="70">
                  <c:v>1920</c:v>
                </c:pt>
                <c:pt idx="71">
                  <c:v>1921</c:v>
                </c:pt>
                <c:pt idx="72">
                  <c:v>1922</c:v>
                </c:pt>
                <c:pt idx="73">
                  <c:v>1923</c:v>
                </c:pt>
                <c:pt idx="74">
                  <c:v>1924</c:v>
                </c:pt>
                <c:pt idx="75">
                  <c:v>1925</c:v>
                </c:pt>
                <c:pt idx="76">
                  <c:v>1926</c:v>
                </c:pt>
                <c:pt idx="77">
                  <c:v>1927</c:v>
                </c:pt>
                <c:pt idx="78">
                  <c:v>1928</c:v>
                </c:pt>
                <c:pt idx="79">
                  <c:v>1929</c:v>
                </c:pt>
                <c:pt idx="80">
                  <c:v>1930</c:v>
                </c:pt>
                <c:pt idx="81">
                  <c:v>1931</c:v>
                </c:pt>
                <c:pt idx="82">
                  <c:v>1932</c:v>
                </c:pt>
                <c:pt idx="83">
                  <c:v>1933</c:v>
                </c:pt>
                <c:pt idx="84">
                  <c:v>1934</c:v>
                </c:pt>
                <c:pt idx="85">
                  <c:v>1935</c:v>
                </c:pt>
                <c:pt idx="86">
                  <c:v>1936</c:v>
                </c:pt>
                <c:pt idx="87">
                  <c:v>1937</c:v>
                </c:pt>
                <c:pt idx="88">
                  <c:v>1938</c:v>
                </c:pt>
                <c:pt idx="89">
                  <c:v>1939</c:v>
                </c:pt>
                <c:pt idx="90">
                  <c:v>1940</c:v>
                </c:pt>
                <c:pt idx="91">
                  <c:v>1941</c:v>
                </c:pt>
                <c:pt idx="92">
                  <c:v>1942</c:v>
                </c:pt>
                <c:pt idx="93">
                  <c:v>1943</c:v>
                </c:pt>
                <c:pt idx="94">
                  <c:v>1944</c:v>
                </c:pt>
                <c:pt idx="95">
                  <c:v>1945</c:v>
                </c:pt>
                <c:pt idx="96">
                  <c:v>1946</c:v>
                </c:pt>
                <c:pt idx="97">
                  <c:v>1947</c:v>
                </c:pt>
                <c:pt idx="98">
                  <c:v>1948</c:v>
                </c:pt>
                <c:pt idx="99">
                  <c:v>1949</c:v>
                </c:pt>
                <c:pt idx="100">
                  <c:v>1950</c:v>
                </c:pt>
                <c:pt idx="101">
                  <c:v>1951</c:v>
                </c:pt>
                <c:pt idx="102">
                  <c:v>1952</c:v>
                </c:pt>
                <c:pt idx="103">
                  <c:v>1953</c:v>
                </c:pt>
                <c:pt idx="104">
                  <c:v>1954</c:v>
                </c:pt>
                <c:pt idx="105">
                  <c:v>1955</c:v>
                </c:pt>
                <c:pt idx="106">
                  <c:v>1956</c:v>
                </c:pt>
                <c:pt idx="107">
                  <c:v>1957</c:v>
                </c:pt>
                <c:pt idx="108">
                  <c:v>1958</c:v>
                </c:pt>
                <c:pt idx="109">
                  <c:v>1959</c:v>
                </c:pt>
                <c:pt idx="110">
                  <c:v>1960</c:v>
                </c:pt>
                <c:pt idx="111">
                  <c:v>1961</c:v>
                </c:pt>
                <c:pt idx="112">
                  <c:v>1962</c:v>
                </c:pt>
                <c:pt idx="113">
                  <c:v>1963</c:v>
                </c:pt>
                <c:pt idx="114">
                  <c:v>1964</c:v>
                </c:pt>
                <c:pt idx="115">
                  <c:v>1965</c:v>
                </c:pt>
                <c:pt idx="116">
                  <c:v>1966</c:v>
                </c:pt>
                <c:pt idx="117">
                  <c:v>1967</c:v>
                </c:pt>
                <c:pt idx="118">
                  <c:v>1968</c:v>
                </c:pt>
                <c:pt idx="119">
                  <c:v>1969</c:v>
                </c:pt>
                <c:pt idx="120">
                  <c:v>1970</c:v>
                </c:pt>
                <c:pt idx="121">
                  <c:v>1971</c:v>
                </c:pt>
                <c:pt idx="122">
                  <c:v>1972</c:v>
                </c:pt>
                <c:pt idx="123">
                  <c:v>1973</c:v>
                </c:pt>
                <c:pt idx="124">
                  <c:v>1974</c:v>
                </c:pt>
                <c:pt idx="125">
                  <c:v>1975</c:v>
                </c:pt>
                <c:pt idx="126">
                  <c:v>1976</c:v>
                </c:pt>
                <c:pt idx="127">
                  <c:v>1977</c:v>
                </c:pt>
                <c:pt idx="128">
                  <c:v>1978</c:v>
                </c:pt>
                <c:pt idx="129">
                  <c:v>1979</c:v>
                </c:pt>
                <c:pt idx="130">
                  <c:v>1980</c:v>
                </c:pt>
                <c:pt idx="131">
                  <c:v>1981</c:v>
                </c:pt>
                <c:pt idx="132">
                  <c:v>1982</c:v>
                </c:pt>
                <c:pt idx="133">
                  <c:v>1983</c:v>
                </c:pt>
                <c:pt idx="134">
                  <c:v>1984</c:v>
                </c:pt>
                <c:pt idx="135">
                  <c:v>1985</c:v>
                </c:pt>
                <c:pt idx="136">
                  <c:v>1986</c:v>
                </c:pt>
                <c:pt idx="137">
                  <c:v>1987</c:v>
                </c:pt>
                <c:pt idx="138">
                  <c:v>1988</c:v>
                </c:pt>
                <c:pt idx="139">
                  <c:v>1989</c:v>
                </c:pt>
                <c:pt idx="140">
                  <c:v>1990</c:v>
                </c:pt>
                <c:pt idx="141">
                  <c:v>1991</c:v>
                </c:pt>
                <c:pt idx="142">
                  <c:v>1992</c:v>
                </c:pt>
                <c:pt idx="143">
                  <c:v>1993</c:v>
                </c:pt>
                <c:pt idx="144">
                  <c:v>1994</c:v>
                </c:pt>
                <c:pt idx="145">
                  <c:v>1995</c:v>
                </c:pt>
                <c:pt idx="146">
                  <c:v>1996</c:v>
                </c:pt>
                <c:pt idx="147">
                  <c:v>1997</c:v>
                </c:pt>
                <c:pt idx="148">
                  <c:v>1998</c:v>
                </c:pt>
                <c:pt idx="149">
                  <c:v>1999</c:v>
                </c:pt>
                <c:pt idx="150">
                  <c:v>2000</c:v>
                </c:pt>
                <c:pt idx="151">
                  <c:v>2001</c:v>
                </c:pt>
                <c:pt idx="152">
                  <c:v>2002</c:v>
                </c:pt>
                <c:pt idx="153">
                  <c:v>2003</c:v>
                </c:pt>
                <c:pt idx="154">
                  <c:v>2004</c:v>
                </c:pt>
                <c:pt idx="155">
                  <c:v>2005</c:v>
                </c:pt>
                <c:pt idx="156">
                  <c:v>2006</c:v>
                </c:pt>
                <c:pt idx="157">
                  <c:v>2007</c:v>
                </c:pt>
                <c:pt idx="158">
                  <c:v>2008</c:v>
                </c:pt>
                <c:pt idx="159">
                  <c:v>2009</c:v>
                </c:pt>
              </c:numCache>
            </c:numRef>
          </c:cat>
          <c:val>
            <c:numRef>
              <c:f>'Gini largo plazo'!$G$2:$G$161</c:f>
              <c:numCache>
                <c:formatCode>General</c:formatCode>
                <c:ptCount val="160"/>
                <c:pt idx="0">
                  <c:v>0.51176281999999995</c:v>
                </c:pt>
                <c:pt idx="1">
                  <c:v>0.51562916000000003</c:v>
                </c:pt>
                <c:pt idx="2">
                  <c:v>0.51952125999999998</c:v>
                </c:pt>
                <c:pt idx="3">
                  <c:v>0.52349973000000005</c:v>
                </c:pt>
                <c:pt idx="4">
                  <c:v>0.52767447999999995</c:v>
                </c:pt>
                <c:pt idx="5">
                  <c:v>0.53207559000000004</c:v>
                </c:pt>
                <c:pt idx="6">
                  <c:v>0.53666298999999895</c:v>
                </c:pt>
                <c:pt idx="7">
                  <c:v>0.541377</c:v>
                </c:pt>
                <c:pt idx="8">
                  <c:v>0.54609753999999999</c:v>
                </c:pt>
                <c:pt idx="9">
                  <c:v>0.55065558999999997</c:v>
                </c:pt>
                <c:pt idx="10">
                  <c:v>0.55487098999999895</c:v>
                </c:pt>
                <c:pt idx="11">
                  <c:v>0.55856249999999896</c:v>
                </c:pt>
                <c:pt idx="12">
                  <c:v>0.561743620000001</c:v>
                </c:pt>
                <c:pt idx="13">
                  <c:v>0.56444503000000101</c:v>
                </c:pt>
                <c:pt idx="14">
                  <c:v>0.56687516999999998</c:v>
                </c:pt>
                <c:pt idx="15">
                  <c:v>0.56916257999999897</c:v>
                </c:pt>
                <c:pt idx="16">
                  <c:v>0.57138820000000001</c:v>
                </c:pt>
                <c:pt idx="17">
                  <c:v>0.57366421000000101</c:v>
                </c:pt>
                <c:pt idx="18">
                  <c:v>0.57586273999999904</c:v>
                </c:pt>
                <c:pt idx="19">
                  <c:v>0.57787987000000096</c:v>
                </c:pt>
                <c:pt idx="20">
                  <c:v>0.57953467999999997</c:v>
                </c:pt>
                <c:pt idx="21">
                  <c:v>0.58076753999999897</c:v>
                </c:pt>
                <c:pt idx="22">
                  <c:v>0.58142483</c:v>
                </c:pt>
                <c:pt idx="23">
                  <c:v>0.58126316999999805</c:v>
                </c:pt>
                <c:pt idx="24">
                  <c:v>0.58046743999999895</c:v>
                </c:pt>
                <c:pt idx="25">
                  <c:v>0.579225930000001</c:v>
                </c:pt>
                <c:pt idx="26">
                  <c:v>0.57753025000000002</c:v>
                </c:pt>
                <c:pt idx="27">
                  <c:v>0.57539308</c:v>
                </c:pt>
                <c:pt idx="28">
                  <c:v>0.57279754000000005</c:v>
                </c:pt>
                <c:pt idx="29">
                  <c:v>0.56975750999999997</c:v>
                </c:pt>
                <c:pt idx="30">
                  <c:v>0.56614726000000004</c:v>
                </c:pt>
                <c:pt idx="31">
                  <c:v>0.56187248000000001</c:v>
                </c:pt>
                <c:pt idx="32">
                  <c:v>0.55706999000000001</c:v>
                </c:pt>
                <c:pt idx="33">
                  <c:v>0.55197675000000002</c:v>
                </c:pt>
                <c:pt idx="34">
                  <c:v>0.54686599999999996</c:v>
                </c:pt>
                <c:pt idx="35">
                  <c:v>0.54191909000000005</c:v>
                </c:pt>
                <c:pt idx="36">
                  <c:v>0.53721679999999905</c:v>
                </c:pt>
                <c:pt idx="37">
                  <c:v>0.53284062000000099</c:v>
                </c:pt>
                <c:pt idx="38">
                  <c:v>0.52894766000000004</c:v>
                </c:pt>
                <c:pt idx="39">
                  <c:v>0.52578634999999896</c:v>
                </c:pt>
                <c:pt idx="40">
                  <c:v>0.52358918999999904</c:v>
                </c:pt>
                <c:pt idx="41">
                  <c:v>0.522090210000001</c:v>
                </c:pt>
                <c:pt idx="42">
                  <c:v>0.52064898999999998</c:v>
                </c:pt>
                <c:pt idx="43">
                  <c:v>0.51887503000000101</c:v>
                </c:pt>
                <c:pt idx="44">
                  <c:v>0.51660720000000004</c:v>
                </c:pt>
                <c:pt idx="45">
                  <c:v>0.51395888999999895</c:v>
                </c:pt>
                <c:pt idx="46">
                  <c:v>0.51108436000000002</c:v>
                </c:pt>
                <c:pt idx="47">
                  <c:v>0.50792705000000005</c:v>
                </c:pt>
                <c:pt idx="48">
                  <c:v>0.50453355999999905</c:v>
                </c:pt>
                <c:pt idx="49">
                  <c:v>0.50123706000000001</c:v>
                </c:pt>
                <c:pt idx="50">
                  <c:v>0.49830398000000098</c:v>
                </c:pt>
                <c:pt idx="51">
                  <c:v>0.49604917999999998</c:v>
                </c:pt>
                <c:pt idx="52">
                  <c:v>0.49490872000000102</c:v>
                </c:pt>
                <c:pt idx="53">
                  <c:v>0.49542645000000102</c:v>
                </c:pt>
                <c:pt idx="54">
                  <c:v>0.49799059000000001</c:v>
                </c:pt>
                <c:pt idx="55">
                  <c:v>0.50245923999999997</c:v>
                </c:pt>
                <c:pt idx="56">
                  <c:v>0.50844661000000002</c:v>
                </c:pt>
                <c:pt idx="57">
                  <c:v>0.515493179999999</c:v>
                </c:pt>
                <c:pt idx="58">
                  <c:v>0.52320146000000001</c:v>
                </c:pt>
                <c:pt idx="59">
                  <c:v>0.53123281</c:v>
                </c:pt>
                <c:pt idx="60">
                  <c:v>0.53930811000000001</c:v>
                </c:pt>
                <c:pt idx="61">
                  <c:v>0.54723105000000005</c:v>
                </c:pt>
                <c:pt idx="62">
                  <c:v>0.55478804000000004</c:v>
                </c:pt>
                <c:pt idx="63">
                  <c:v>0.5614751</c:v>
                </c:pt>
                <c:pt idx="64">
                  <c:v>0.56673468999999999</c:v>
                </c:pt>
                <c:pt idx="65">
                  <c:v>0.57011135999999996</c:v>
                </c:pt>
                <c:pt idx="66">
                  <c:v>0.57155447000000004</c:v>
                </c:pt>
                <c:pt idx="67">
                  <c:v>0.57112205000000005</c:v>
                </c:pt>
                <c:pt idx="68">
                  <c:v>0.56913972000000002</c:v>
                </c:pt>
                <c:pt idx="69">
                  <c:v>0.56611771</c:v>
                </c:pt>
                <c:pt idx="70">
                  <c:v>0.56284794000000005</c:v>
                </c:pt>
                <c:pt idx="71">
                  <c:v>0.55992657000000001</c:v>
                </c:pt>
                <c:pt idx="72">
                  <c:v>0.55784009000000101</c:v>
                </c:pt>
                <c:pt idx="73">
                  <c:v>0.55711295999999899</c:v>
                </c:pt>
                <c:pt idx="74">
                  <c:v>0.55791561000000101</c:v>
                </c:pt>
                <c:pt idx="75">
                  <c:v>0.56014607999999999</c:v>
                </c:pt>
                <c:pt idx="76">
                  <c:v>0.56360330000000003</c:v>
                </c:pt>
                <c:pt idx="77">
                  <c:v>0.56815848000000002</c:v>
                </c:pt>
                <c:pt idx="78">
                  <c:v>0.57364127000000198</c:v>
                </c:pt>
                <c:pt idx="79">
                  <c:v>0.579707050000001</c:v>
                </c:pt>
                <c:pt idx="80">
                  <c:v>0.58598762000000004</c:v>
                </c:pt>
                <c:pt idx="81">
                  <c:v>0.59212816999999895</c:v>
                </c:pt>
                <c:pt idx="82">
                  <c:v>0.59757072999999905</c:v>
                </c:pt>
                <c:pt idx="83">
                  <c:v>0.60161359999999997</c:v>
                </c:pt>
                <c:pt idx="84">
                  <c:v>0.60362478000000097</c:v>
                </c:pt>
                <c:pt idx="85">
                  <c:v>0.60332538999999996</c:v>
                </c:pt>
                <c:pt idx="86">
                  <c:v>0.60070036999999998</c:v>
                </c:pt>
                <c:pt idx="87">
                  <c:v>0.59585621</c:v>
                </c:pt>
                <c:pt idx="88">
                  <c:v>0.58904908</c:v>
                </c:pt>
                <c:pt idx="89">
                  <c:v>0.58081453999999899</c:v>
                </c:pt>
                <c:pt idx="90">
                  <c:v>0.57182624999999998</c:v>
                </c:pt>
                <c:pt idx="91">
                  <c:v>0.56263350999999895</c:v>
                </c:pt>
                <c:pt idx="92">
                  <c:v>0.55360695999999998</c:v>
                </c:pt>
                <c:pt idx="93">
                  <c:v>0.54503502999999998</c:v>
                </c:pt>
                <c:pt idx="94">
                  <c:v>0.53720495999999995</c:v>
                </c:pt>
                <c:pt idx="95">
                  <c:v>0.53047093000000001</c:v>
                </c:pt>
                <c:pt idx="96">
                  <c:v>0.52520159</c:v>
                </c:pt>
                <c:pt idx="97">
                  <c:v>0.52160786999999997</c:v>
                </c:pt>
                <c:pt idx="98">
                  <c:v>0.51994708999999895</c:v>
                </c:pt>
                <c:pt idx="99">
                  <c:v>0.52023434999999896</c:v>
                </c:pt>
                <c:pt idx="100">
                  <c:v>0.52246592999999897</c:v>
                </c:pt>
                <c:pt idx="101">
                  <c:v>0.52643930999999899</c:v>
                </c:pt>
                <c:pt idx="102">
                  <c:v>0.53167192000000096</c:v>
                </c:pt>
                <c:pt idx="103">
                  <c:v>0.53762456999999997</c:v>
                </c:pt>
                <c:pt idx="104">
                  <c:v>0.54366817999999895</c:v>
                </c:pt>
                <c:pt idx="105">
                  <c:v>0.54882370000000003</c:v>
                </c:pt>
                <c:pt idx="106">
                  <c:v>0.55217055000000004</c:v>
                </c:pt>
                <c:pt idx="107">
                  <c:v>0.55311712000000002</c:v>
                </c:pt>
                <c:pt idx="108">
                  <c:v>0.55151396999999802</c:v>
                </c:pt>
                <c:pt idx="109">
                  <c:v>0.54761782000000003</c:v>
                </c:pt>
                <c:pt idx="110">
                  <c:v>0.54206542999999996</c:v>
                </c:pt>
                <c:pt idx="111">
                  <c:v>0.53559389999999996</c:v>
                </c:pt>
                <c:pt idx="112">
                  <c:v>0.52881601999999905</c:v>
                </c:pt>
                <c:pt idx="113">
                  <c:v>0.52204421999999995</c:v>
                </c:pt>
                <c:pt idx="114">
                  <c:v>0.51531372999999903</c:v>
                </c:pt>
                <c:pt idx="115">
                  <c:v>0.50877293000000001</c:v>
                </c:pt>
                <c:pt idx="116">
                  <c:v>0.50279227000000004</c:v>
                </c:pt>
                <c:pt idx="117">
                  <c:v>0.49763863000000003</c:v>
                </c:pt>
                <c:pt idx="118">
                  <c:v>0.49330342999999999</c:v>
                </c:pt>
                <c:pt idx="119">
                  <c:v>0.48970536999999997</c:v>
                </c:pt>
                <c:pt idx="120">
                  <c:v>0.48688747000000099</c:v>
                </c:pt>
                <c:pt idx="121">
                  <c:v>0.48518808000000102</c:v>
                </c:pt>
                <c:pt idx="122">
                  <c:v>0.48489937999999999</c:v>
                </c:pt>
                <c:pt idx="123">
                  <c:v>0.48638739000000097</c:v>
                </c:pt>
                <c:pt idx="124">
                  <c:v>0.48975582000000001</c:v>
                </c:pt>
                <c:pt idx="125">
                  <c:v>0.49486831000000098</c:v>
                </c:pt>
                <c:pt idx="126">
                  <c:v>0.50121625999999897</c:v>
                </c:pt>
                <c:pt idx="127">
                  <c:v>0.50810255999999898</c:v>
                </c:pt>
                <c:pt idx="128">
                  <c:v>0.51511374999999904</c:v>
                </c:pt>
                <c:pt idx="129">
                  <c:v>0.52204653999999895</c:v>
                </c:pt>
                <c:pt idx="130">
                  <c:v>0.52880322000000002</c:v>
                </c:pt>
                <c:pt idx="131">
                  <c:v>0.53530290000000003</c:v>
                </c:pt>
                <c:pt idx="132">
                  <c:v>0.54140104</c:v>
                </c:pt>
                <c:pt idx="133">
                  <c:v>0.546921710000001</c:v>
                </c:pt>
                <c:pt idx="134">
                  <c:v>0.55170114000000003</c:v>
                </c:pt>
                <c:pt idx="135">
                  <c:v>0.55546706000000001</c:v>
                </c:pt>
                <c:pt idx="136">
                  <c:v>0.55810676999999898</c:v>
                </c:pt>
                <c:pt idx="137">
                  <c:v>0.55938821000000005</c:v>
                </c:pt>
                <c:pt idx="138">
                  <c:v>0.55889096000000005</c:v>
                </c:pt>
                <c:pt idx="139">
                  <c:v>0.55677361000000103</c:v>
                </c:pt>
                <c:pt idx="140">
                  <c:v>0.55341814</c:v>
                </c:pt>
                <c:pt idx="141">
                  <c:v>0.54918248000000003</c:v>
                </c:pt>
                <c:pt idx="142">
                  <c:v>0.54466011000000003</c:v>
                </c:pt>
                <c:pt idx="143">
                  <c:v>0.54060487000000101</c:v>
                </c:pt>
                <c:pt idx="144">
                  <c:v>0.53747818000000003</c:v>
                </c:pt>
                <c:pt idx="145">
                  <c:v>0.53541114000000001</c:v>
                </c:pt>
                <c:pt idx="146">
                  <c:v>0.53422504999999998</c:v>
                </c:pt>
                <c:pt idx="147">
                  <c:v>0.53380190999999999</c:v>
                </c:pt>
                <c:pt idx="148">
                  <c:v>0.53382567000000103</c:v>
                </c:pt>
                <c:pt idx="149">
                  <c:v>0.53405223999999996</c:v>
                </c:pt>
                <c:pt idx="150">
                  <c:v>0.53432930999999895</c:v>
                </c:pt>
                <c:pt idx="151">
                  <c:v>0.53461020000000004</c:v>
                </c:pt>
                <c:pt idx="152">
                  <c:v>0.53495499000000002</c:v>
                </c:pt>
                <c:pt idx="153">
                  <c:v>0.53551330999999802</c:v>
                </c:pt>
                <c:pt idx="154">
                  <c:v>0.53643806999999899</c:v>
                </c:pt>
                <c:pt idx="155">
                  <c:v>0.53768033000000004</c:v>
                </c:pt>
                <c:pt idx="156">
                  <c:v>0.538965589999999</c:v>
                </c:pt>
                <c:pt idx="157">
                  <c:v>0.54022983000000102</c:v>
                </c:pt>
                <c:pt idx="158">
                  <c:v>0.54160666999999996</c:v>
                </c:pt>
                <c:pt idx="159">
                  <c:v>0.54301634999999904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7DA-D34B-96BD-C5F9DFF33C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19437568"/>
        <c:axId val="-2119434640"/>
      </c:lineChart>
      <c:catAx>
        <c:axId val="-211943756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txPr>
          <a:bodyPr/>
          <a:lstStyle/>
          <a:p>
            <a:pPr>
              <a:defRPr lang="es-MX" sz="1100"/>
            </a:pPr>
            <a:endParaRPr lang="es-CL"/>
          </a:p>
        </c:txPr>
        <c:crossAx val="-2119434640"/>
        <c:crosses val="autoZero"/>
        <c:auto val="1"/>
        <c:lblAlgn val="ctr"/>
        <c:lblOffset val="100"/>
        <c:noMultiLvlLbl val="0"/>
      </c:catAx>
      <c:valAx>
        <c:axId val="-2119434640"/>
        <c:scaling>
          <c:orientation val="minMax"/>
          <c:min val="0.4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s-ES" sz="1400" dirty="0"/>
                  <a:t>Gini</a:t>
                </a:r>
              </a:p>
            </c:rich>
          </c:tx>
          <c:overlay val="0"/>
        </c:title>
        <c:numFmt formatCode="#,##0.0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lang="es-MX" sz="1400"/>
            </a:pPr>
            <a:endParaRPr lang="es-CL"/>
          </a:p>
        </c:txPr>
        <c:crossAx val="-21194375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9616649737330996E-3"/>
          <c:y val="0.79757192703635504"/>
          <c:w val="0.95059031139397299"/>
          <c:h val="0.20104310443848999"/>
        </c:manualLayout>
      </c:layout>
      <c:overlay val="0"/>
      <c:txPr>
        <a:bodyPr/>
        <a:lstStyle/>
        <a:p>
          <a:pPr>
            <a:defRPr lang="es-MX" sz="10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C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C4CE-0A8C-2F4C-9826-782093284C67}" type="datetimeFigureOut">
              <a:rPr lang="es-ES_tradnl" smtClean="0"/>
              <a:t>18/4/19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D069-B429-684B-B317-93F02859E26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53359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C4CE-0A8C-2F4C-9826-782093284C67}" type="datetimeFigureOut">
              <a:rPr lang="es-ES_tradnl" smtClean="0"/>
              <a:t>18/4/19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D069-B429-684B-B317-93F02859E26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16972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C4CE-0A8C-2F4C-9826-782093284C67}" type="datetimeFigureOut">
              <a:rPr lang="es-ES_tradnl" smtClean="0"/>
              <a:t>18/4/19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D069-B429-684B-B317-93F02859E26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21494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C4CE-0A8C-2F4C-9826-782093284C67}" type="datetimeFigureOut">
              <a:rPr lang="es-ES_tradnl" smtClean="0"/>
              <a:t>18/4/19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D069-B429-684B-B317-93F02859E26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04253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C4CE-0A8C-2F4C-9826-782093284C67}" type="datetimeFigureOut">
              <a:rPr lang="es-ES_tradnl" smtClean="0"/>
              <a:t>18/4/19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D069-B429-684B-B317-93F02859E26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8051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C4CE-0A8C-2F4C-9826-782093284C67}" type="datetimeFigureOut">
              <a:rPr lang="es-ES_tradnl" smtClean="0"/>
              <a:t>18/4/19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D069-B429-684B-B317-93F02859E26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40128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C4CE-0A8C-2F4C-9826-782093284C67}" type="datetimeFigureOut">
              <a:rPr lang="es-ES_tradnl" smtClean="0"/>
              <a:t>18/4/19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D069-B429-684B-B317-93F02859E26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34251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C4CE-0A8C-2F4C-9826-782093284C67}" type="datetimeFigureOut">
              <a:rPr lang="es-ES_tradnl" smtClean="0"/>
              <a:t>18/4/19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D069-B429-684B-B317-93F02859E26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29487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C4CE-0A8C-2F4C-9826-782093284C67}" type="datetimeFigureOut">
              <a:rPr lang="es-ES_tradnl" smtClean="0"/>
              <a:t>18/4/19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D069-B429-684B-B317-93F02859E26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96103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C4CE-0A8C-2F4C-9826-782093284C67}" type="datetimeFigureOut">
              <a:rPr lang="es-ES_tradnl" smtClean="0"/>
              <a:t>18/4/19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D069-B429-684B-B317-93F02859E26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19510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4C4CE-0A8C-2F4C-9826-782093284C67}" type="datetimeFigureOut">
              <a:rPr lang="es-ES_tradnl" smtClean="0"/>
              <a:t>18/4/19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D069-B429-684B-B317-93F02859E26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8960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4C4CE-0A8C-2F4C-9826-782093284C67}" type="datetimeFigureOut">
              <a:rPr lang="es-ES_tradnl" smtClean="0"/>
              <a:t>18/4/19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CD069-B429-684B-B317-93F02859E26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72497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_tradnl" sz="4400" dirty="0">
                <a:solidFill>
                  <a:srgbClr val="FF0000"/>
                </a:solidFill>
              </a:rPr>
              <a:t>Planes de Estabilización 1952-1970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err="1"/>
              <a:t>Andres</a:t>
            </a:r>
            <a:r>
              <a:rPr lang="es-ES_tradnl" dirty="0"/>
              <a:t> </a:t>
            </a:r>
            <a:r>
              <a:rPr lang="es-ES_tradnl" dirty="0" err="1"/>
              <a:t>Solimano</a:t>
            </a:r>
            <a:endParaRPr lang="es-ES_tradnl" dirty="0"/>
          </a:p>
          <a:p>
            <a:r>
              <a:rPr lang="es-ES_tradnl" dirty="0"/>
              <a:t>Curso Historia </a:t>
            </a:r>
            <a:r>
              <a:rPr lang="es-ES_tradnl" dirty="0" err="1"/>
              <a:t>Economica</a:t>
            </a:r>
            <a:r>
              <a:rPr lang="es-ES_tradnl" dirty="0"/>
              <a:t> FEN-UCH</a:t>
            </a:r>
          </a:p>
          <a:p>
            <a:r>
              <a:rPr lang="es-ES_tradnl" dirty="0"/>
              <a:t>Clase 6 </a:t>
            </a:r>
          </a:p>
          <a:p>
            <a:r>
              <a:rPr lang="es-ES_tradnl" dirty="0"/>
              <a:t>Abril 201</a:t>
            </a:r>
            <a:r>
              <a:rPr lang="es-ES" dirty="0"/>
              <a:t>9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103296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2420" y="365125"/>
            <a:ext cx="11567160" cy="1325563"/>
          </a:xfrm>
        </p:spPr>
        <p:txBody>
          <a:bodyPr/>
          <a:lstStyle/>
          <a:p>
            <a:r>
              <a:rPr lang="es-ES_tradnl" dirty="0">
                <a:solidFill>
                  <a:srgbClr val="FF0000"/>
                </a:solidFill>
              </a:rPr>
              <a:t>La </a:t>
            </a:r>
            <a:r>
              <a:rPr lang="es-ES_tradnl" dirty="0" err="1">
                <a:solidFill>
                  <a:srgbClr val="FF0000"/>
                </a:solidFill>
              </a:rPr>
              <a:t>Mision</a:t>
            </a:r>
            <a:r>
              <a:rPr lang="es-ES_tradnl" dirty="0">
                <a:solidFill>
                  <a:srgbClr val="FF0000"/>
                </a:solidFill>
              </a:rPr>
              <a:t> Klein-</a:t>
            </a:r>
            <a:r>
              <a:rPr lang="es-ES_tradnl" dirty="0" err="1">
                <a:solidFill>
                  <a:srgbClr val="FF0000"/>
                </a:solidFill>
              </a:rPr>
              <a:t>Saks</a:t>
            </a:r>
            <a:r>
              <a:rPr lang="es-ES_tradnl" dirty="0">
                <a:solidFill>
                  <a:srgbClr val="FF0000"/>
                </a:solidFill>
              </a:rPr>
              <a:t> (1955-58)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La </a:t>
            </a:r>
            <a:r>
              <a:rPr lang="es-ES_tradnl" dirty="0" err="1"/>
              <a:t>mision</a:t>
            </a:r>
            <a:r>
              <a:rPr lang="es-ES_tradnl" dirty="0"/>
              <a:t> K-S, estuvo entre 1955 y 1958.</a:t>
            </a:r>
          </a:p>
          <a:p>
            <a:r>
              <a:rPr lang="es-ES_tradnl" dirty="0"/>
              <a:t>K-S era una consultora privada basada en Washington DC, con buenos contactos con el FMI y el gobierno Americano.</a:t>
            </a:r>
          </a:p>
          <a:p>
            <a:r>
              <a:rPr lang="es-ES_tradnl" dirty="0"/>
              <a:t>Su costo era de US$ 35.000 los primeros seis meses.</a:t>
            </a:r>
          </a:p>
          <a:p>
            <a:r>
              <a:rPr lang="es-ES_tradnl" dirty="0"/>
              <a:t>El programa de la </a:t>
            </a:r>
            <a:r>
              <a:rPr lang="es-ES_tradnl" dirty="0" err="1"/>
              <a:t>mision</a:t>
            </a:r>
            <a:r>
              <a:rPr lang="es-ES_tradnl" dirty="0"/>
              <a:t> </a:t>
            </a:r>
            <a:r>
              <a:rPr lang="es-ES_tradnl" dirty="0" err="1"/>
              <a:t>consistia</a:t>
            </a:r>
            <a:r>
              <a:rPr lang="es-ES_tradnl" dirty="0"/>
              <a:t> en:</a:t>
            </a:r>
          </a:p>
          <a:p>
            <a:r>
              <a:rPr lang="es-ES_tradnl" dirty="0"/>
              <a:t>(a) </a:t>
            </a:r>
            <a:r>
              <a:rPr lang="es-ES_tradnl" dirty="0" err="1"/>
              <a:t>reduccion</a:t>
            </a:r>
            <a:r>
              <a:rPr lang="es-ES_tradnl" dirty="0"/>
              <a:t> del </a:t>
            </a:r>
            <a:r>
              <a:rPr lang="es-ES_tradnl" dirty="0" err="1"/>
              <a:t>deficit</a:t>
            </a:r>
            <a:r>
              <a:rPr lang="es-ES_tradnl" dirty="0"/>
              <a:t> fiscal (aumento de impuestos a bienes suntuarios y control de gastos </a:t>
            </a:r>
            <a:r>
              <a:rPr lang="es-ES_tradnl" dirty="0" err="1"/>
              <a:t>publicos</a:t>
            </a:r>
            <a:r>
              <a:rPr lang="es-ES_tradnl" dirty="0"/>
              <a:t> en defensa, transferencia a empresas publicas, </a:t>
            </a:r>
            <a:r>
              <a:rPr lang="es-ES_tradnl" dirty="0" err="1"/>
              <a:t>reduccion</a:t>
            </a:r>
            <a:r>
              <a:rPr lang="es-ES_tradnl" dirty="0"/>
              <a:t> de empleados en el gobierno, los menos calificados). </a:t>
            </a:r>
          </a:p>
        </p:txBody>
      </p:sp>
    </p:spTree>
    <p:extLst>
      <p:ext uri="{BB962C8B-B14F-4D97-AF65-F5344CB8AC3E}">
        <p14:creationId xmlns:p14="http://schemas.microsoft.com/office/powerpoint/2010/main" val="1883598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solidFill>
                  <a:srgbClr val="FF0000"/>
                </a:solidFill>
              </a:rPr>
              <a:t>La </a:t>
            </a:r>
            <a:r>
              <a:rPr lang="es-ES_tradnl" dirty="0" err="1">
                <a:solidFill>
                  <a:srgbClr val="FF0000"/>
                </a:solidFill>
              </a:rPr>
              <a:t>Mision</a:t>
            </a:r>
            <a:r>
              <a:rPr lang="es-ES_tradnl" dirty="0">
                <a:solidFill>
                  <a:srgbClr val="FF0000"/>
                </a:solidFill>
              </a:rPr>
              <a:t> Klein-</a:t>
            </a:r>
            <a:r>
              <a:rPr lang="es-ES_tradnl" dirty="0" err="1">
                <a:solidFill>
                  <a:srgbClr val="FF0000"/>
                </a:solidFill>
              </a:rPr>
              <a:t>Saks</a:t>
            </a:r>
            <a:r>
              <a:rPr lang="es-ES_tradnl" dirty="0">
                <a:solidFill>
                  <a:srgbClr val="FF0000"/>
                </a:solidFill>
              </a:rPr>
              <a:t> (1955-58), cont. 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/>
              <a:t>(b) </a:t>
            </a:r>
            <a:r>
              <a:rPr lang="es-ES_tradnl" dirty="0">
                <a:solidFill>
                  <a:srgbClr val="FF0000"/>
                </a:solidFill>
              </a:rPr>
              <a:t>Limites a la </a:t>
            </a:r>
            <a:r>
              <a:rPr lang="es-ES_tradnl" dirty="0" err="1">
                <a:solidFill>
                  <a:srgbClr val="FF0000"/>
                </a:solidFill>
              </a:rPr>
              <a:t>expansion</a:t>
            </a:r>
            <a:r>
              <a:rPr lang="es-ES_tradnl" dirty="0">
                <a:solidFill>
                  <a:srgbClr val="FF0000"/>
                </a:solidFill>
              </a:rPr>
              <a:t> del </a:t>
            </a:r>
            <a:r>
              <a:rPr lang="es-ES_tradnl" dirty="0" err="1">
                <a:solidFill>
                  <a:srgbClr val="FF0000"/>
                </a:solidFill>
              </a:rPr>
              <a:t>credito</a:t>
            </a:r>
            <a:r>
              <a:rPr lang="es-ES_tradnl" dirty="0">
                <a:solidFill>
                  <a:srgbClr val="FF0000"/>
                </a:solidFill>
              </a:rPr>
              <a:t> bancario por parte del Banco Central</a:t>
            </a:r>
            <a:r>
              <a:rPr lang="es-ES_tradnl" dirty="0"/>
              <a:t>, aumento en la tasa de redescuento.</a:t>
            </a:r>
          </a:p>
          <a:p>
            <a:r>
              <a:rPr lang="es-ES_tradnl" dirty="0"/>
              <a:t>© </a:t>
            </a:r>
            <a:r>
              <a:rPr lang="es-ES_tradnl" dirty="0" err="1">
                <a:solidFill>
                  <a:srgbClr val="FF0000"/>
                </a:solidFill>
              </a:rPr>
              <a:t>Eliminacion</a:t>
            </a:r>
            <a:r>
              <a:rPr lang="es-ES_tradnl" dirty="0">
                <a:solidFill>
                  <a:srgbClr val="FF0000"/>
                </a:solidFill>
              </a:rPr>
              <a:t> de reajustes </a:t>
            </a:r>
            <a:r>
              <a:rPr lang="es-ES_tradnl" dirty="0" err="1">
                <a:solidFill>
                  <a:srgbClr val="FF0000"/>
                </a:solidFill>
              </a:rPr>
              <a:t>automaticos</a:t>
            </a:r>
            <a:r>
              <a:rPr lang="es-ES_tradnl" dirty="0">
                <a:solidFill>
                  <a:srgbClr val="FF0000"/>
                </a:solidFill>
              </a:rPr>
              <a:t> de remuneraciones</a:t>
            </a:r>
            <a:r>
              <a:rPr lang="es-ES_tradnl" dirty="0"/>
              <a:t>. Leyes salariales para el sector privado y el sector publico. </a:t>
            </a:r>
          </a:p>
          <a:p>
            <a:r>
              <a:rPr lang="es-ES_tradnl" dirty="0"/>
              <a:t>(d) </a:t>
            </a:r>
            <a:r>
              <a:rPr lang="es-ES_tradnl" dirty="0" err="1">
                <a:solidFill>
                  <a:srgbClr val="FF0000"/>
                </a:solidFill>
              </a:rPr>
              <a:t>Eliminacion</a:t>
            </a:r>
            <a:r>
              <a:rPr lang="es-ES_tradnl" dirty="0">
                <a:solidFill>
                  <a:srgbClr val="FF0000"/>
                </a:solidFill>
              </a:rPr>
              <a:t> (gradual) de controles de precios, fin de subsidios y aumento de tarifas de servicios </a:t>
            </a:r>
            <a:r>
              <a:rPr lang="es-ES_tradnl" dirty="0" err="1">
                <a:solidFill>
                  <a:srgbClr val="FF0000"/>
                </a:solidFill>
              </a:rPr>
              <a:t>publicos</a:t>
            </a:r>
            <a:r>
              <a:rPr lang="es-ES_tradnl" dirty="0"/>
              <a:t> como transporte publico, gasolina, electricidad y aplicación de ley anti-monopolios.</a:t>
            </a:r>
          </a:p>
          <a:p>
            <a:r>
              <a:rPr lang="es-ES_tradnl" dirty="0"/>
              <a:t>( e) </a:t>
            </a:r>
            <a:r>
              <a:rPr lang="es-ES_tradnl" dirty="0" err="1">
                <a:solidFill>
                  <a:srgbClr val="FF0000"/>
                </a:solidFill>
              </a:rPr>
              <a:t>Eliminacion</a:t>
            </a:r>
            <a:r>
              <a:rPr lang="es-ES_tradnl" dirty="0">
                <a:solidFill>
                  <a:srgbClr val="FF0000"/>
                </a:solidFill>
              </a:rPr>
              <a:t> de cuotas y subsidios del comercio exterior, </a:t>
            </a:r>
            <a:r>
              <a:rPr lang="es-ES_tradnl" dirty="0" err="1">
                <a:solidFill>
                  <a:srgbClr val="FF0000"/>
                </a:solidFill>
              </a:rPr>
              <a:t>unificacion</a:t>
            </a:r>
            <a:r>
              <a:rPr lang="es-ES_tradnl" dirty="0">
                <a:solidFill>
                  <a:srgbClr val="FF0000"/>
                </a:solidFill>
              </a:rPr>
              <a:t> del tipo de cambio de exportaciones e importaciones </a:t>
            </a:r>
            <a:r>
              <a:rPr lang="es-ES_tradnl" dirty="0"/>
              <a:t>(con restricciones de acceso) junto a un </a:t>
            </a:r>
            <a:r>
              <a:rPr lang="es-ES_tradnl" dirty="0">
                <a:solidFill>
                  <a:srgbClr val="FF0000"/>
                </a:solidFill>
              </a:rPr>
              <a:t>tipo de cambio libre para movimiento de capitales y turismo</a:t>
            </a:r>
            <a:r>
              <a:rPr lang="es-ES_tradnl" dirty="0"/>
              <a:t> (libre acceso en esta </a:t>
            </a:r>
            <a:r>
              <a:rPr lang="es-ES_tradnl" dirty="0" err="1"/>
              <a:t>area</a:t>
            </a:r>
            <a:r>
              <a:rPr lang="es-ES_tradnl" dirty="0"/>
              <a:t>).   </a:t>
            </a:r>
          </a:p>
        </p:txBody>
      </p:sp>
    </p:spTree>
    <p:extLst>
      <p:ext uri="{BB962C8B-B14F-4D97-AF65-F5344CB8AC3E}">
        <p14:creationId xmlns:p14="http://schemas.microsoft.com/office/powerpoint/2010/main" val="735690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solidFill>
                  <a:srgbClr val="FF0000"/>
                </a:solidFill>
              </a:rPr>
              <a:t>Otras medidas de la </a:t>
            </a:r>
            <a:r>
              <a:rPr lang="es-ES_tradnl" dirty="0" err="1">
                <a:solidFill>
                  <a:srgbClr val="FF0000"/>
                </a:solidFill>
              </a:rPr>
              <a:t>Mision</a:t>
            </a:r>
            <a:r>
              <a:rPr lang="es-ES_tradnl" dirty="0">
                <a:solidFill>
                  <a:srgbClr val="FF0000"/>
                </a:solidFill>
              </a:rPr>
              <a:t> K-S y del  Gobierno de Chile.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Se trato de compensar los aumentos de precios de productos </a:t>
            </a:r>
            <a:r>
              <a:rPr lang="es-ES_tradnl" dirty="0" err="1"/>
              <a:t>basicos</a:t>
            </a:r>
            <a:r>
              <a:rPr lang="es-ES_tradnl" dirty="0"/>
              <a:t> (</a:t>
            </a:r>
            <a:r>
              <a:rPr lang="es-ES_tradnl" dirty="0" err="1"/>
              <a:t>i.e</a:t>
            </a:r>
            <a:r>
              <a:rPr lang="es-ES_tradnl" dirty="0"/>
              <a:t> alimentos) y el reajuste rezagado de remuneraciones se aumento la </a:t>
            </a:r>
            <a:r>
              <a:rPr lang="es-ES_tradnl" dirty="0" err="1">
                <a:solidFill>
                  <a:srgbClr val="FF0000"/>
                </a:solidFill>
              </a:rPr>
              <a:t>asignacion</a:t>
            </a:r>
            <a:r>
              <a:rPr lang="es-ES_tradnl" dirty="0">
                <a:solidFill>
                  <a:srgbClr val="FF0000"/>
                </a:solidFill>
              </a:rPr>
              <a:t> familiar a obreros y empleados </a:t>
            </a:r>
            <a:r>
              <a:rPr lang="es-ES_tradnl" dirty="0" err="1">
                <a:solidFill>
                  <a:srgbClr val="FF0000"/>
                </a:solidFill>
              </a:rPr>
              <a:t>publicos</a:t>
            </a:r>
            <a:r>
              <a:rPr lang="es-ES_tradnl" dirty="0"/>
              <a:t>.</a:t>
            </a:r>
          </a:p>
          <a:p>
            <a:r>
              <a:rPr lang="es-ES_tradnl" dirty="0"/>
              <a:t>Se introdujeron </a:t>
            </a:r>
            <a:r>
              <a:rPr lang="es-ES_tradnl" dirty="0" err="1">
                <a:solidFill>
                  <a:srgbClr val="FF0000"/>
                </a:solidFill>
              </a:rPr>
              <a:t>depositos</a:t>
            </a:r>
            <a:r>
              <a:rPr lang="es-ES_tradnl" dirty="0">
                <a:solidFill>
                  <a:srgbClr val="FF0000"/>
                </a:solidFill>
              </a:rPr>
              <a:t> previos de </a:t>
            </a:r>
            <a:r>
              <a:rPr lang="es-ES_tradnl" dirty="0" err="1">
                <a:solidFill>
                  <a:srgbClr val="FF0000"/>
                </a:solidFill>
              </a:rPr>
              <a:t>importacion</a:t>
            </a:r>
            <a:r>
              <a:rPr lang="es-ES_tradnl" dirty="0"/>
              <a:t> que redujo la oferta monetaria y afecto el nivel de importaciones.</a:t>
            </a:r>
          </a:p>
          <a:p>
            <a:r>
              <a:rPr lang="es-ES_tradnl" dirty="0"/>
              <a:t>El costo real del </a:t>
            </a:r>
            <a:r>
              <a:rPr lang="es-ES_tradnl" dirty="0" err="1"/>
              <a:t>credito</a:t>
            </a:r>
            <a:r>
              <a:rPr lang="es-ES_tradnl" dirty="0"/>
              <a:t> era negativo aumentando la demanda pro </a:t>
            </a:r>
            <a:r>
              <a:rPr lang="es-ES_tradnl" dirty="0" err="1"/>
              <a:t>credito</a:t>
            </a:r>
            <a:r>
              <a:rPr lang="es-ES_tradnl" dirty="0"/>
              <a:t>. La </a:t>
            </a:r>
            <a:r>
              <a:rPr lang="es-ES_tradnl" dirty="0" err="1"/>
              <a:t>mision</a:t>
            </a:r>
            <a:r>
              <a:rPr lang="es-ES_tradnl" dirty="0"/>
              <a:t> K-S no propuso aumento de tasa de </a:t>
            </a:r>
            <a:r>
              <a:rPr lang="es-ES_tradnl" dirty="0" err="1"/>
              <a:t>interes</a:t>
            </a:r>
            <a:r>
              <a:rPr lang="es-ES_tradnl" dirty="0"/>
              <a:t> pero la </a:t>
            </a:r>
            <a:r>
              <a:rPr lang="es-ES_tradnl" dirty="0" err="1"/>
              <a:t>reduccion</a:t>
            </a:r>
            <a:r>
              <a:rPr lang="es-ES_tradnl" dirty="0"/>
              <a:t> de la </a:t>
            </a:r>
            <a:r>
              <a:rPr lang="es-ES_tradnl" dirty="0" err="1"/>
              <a:t>inflacion</a:t>
            </a:r>
            <a:r>
              <a:rPr lang="es-ES_tradnl" dirty="0"/>
              <a:t> elevo la tasa de </a:t>
            </a:r>
            <a:r>
              <a:rPr lang="es-ES_tradnl" dirty="0" err="1"/>
              <a:t>interes</a:t>
            </a:r>
            <a:r>
              <a:rPr lang="es-ES_tradnl" dirty="0"/>
              <a:t> real. 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48051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solidFill>
                  <a:srgbClr val="FF0000"/>
                </a:solidFill>
              </a:rPr>
              <a:t>Resultados macro, </a:t>
            </a:r>
            <a:r>
              <a:rPr lang="es-ES_tradnl" dirty="0" err="1">
                <a:solidFill>
                  <a:srgbClr val="FF0000"/>
                </a:solidFill>
              </a:rPr>
              <a:t>Mision</a:t>
            </a:r>
            <a:r>
              <a:rPr lang="es-ES_tradnl" dirty="0">
                <a:solidFill>
                  <a:srgbClr val="FF0000"/>
                </a:solidFill>
              </a:rPr>
              <a:t> K-S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dirty="0"/>
          </a:p>
          <a:p>
            <a:r>
              <a:rPr lang="es-ES_tradnl" dirty="0"/>
              <a:t>La </a:t>
            </a:r>
            <a:r>
              <a:rPr lang="es-ES_tradnl" dirty="0" err="1"/>
              <a:t>inflacion</a:t>
            </a:r>
            <a:r>
              <a:rPr lang="es-ES_tradnl" dirty="0"/>
              <a:t> cae en 1956 y 1957 pero empieza a acelerarse en 1958.</a:t>
            </a:r>
          </a:p>
          <a:p>
            <a:r>
              <a:rPr lang="es-ES_tradnl" dirty="0"/>
              <a:t>La </a:t>
            </a:r>
            <a:r>
              <a:rPr lang="es-ES_tradnl" dirty="0" err="1"/>
              <a:t>inversion</a:t>
            </a:r>
            <a:r>
              <a:rPr lang="es-ES_tradnl" dirty="0"/>
              <a:t> cae entre  1956 y 1958.</a:t>
            </a:r>
          </a:p>
          <a:p>
            <a:r>
              <a:rPr lang="es-ES_tradnl" dirty="0"/>
              <a:t>La </a:t>
            </a:r>
            <a:r>
              <a:rPr lang="es-ES_tradnl" dirty="0" err="1"/>
              <a:t>desocupacion</a:t>
            </a:r>
            <a:r>
              <a:rPr lang="es-ES_tradnl" dirty="0"/>
              <a:t> </a:t>
            </a:r>
            <a:r>
              <a:rPr lang="es-ES_tradnl" dirty="0" err="1"/>
              <a:t>subio</a:t>
            </a:r>
            <a:r>
              <a:rPr lang="es-ES_tradnl" dirty="0"/>
              <a:t> de 4.6 % en 1952 a 9 % en 1958.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91858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C3500C-1218-4274-8D88-6E095B034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3600" dirty="0">
                <a:solidFill>
                  <a:srgbClr val="FF0000"/>
                </a:solidFill>
              </a:rPr>
              <a:t>Gobierno de Iba</a:t>
            </a:r>
            <a:r>
              <a:rPr lang="en-US" sz="3600" dirty="0" err="1">
                <a:solidFill>
                  <a:srgbClr val="FF0000"/>
                </a:solidFill>
              </a:rPr>
              <a:t>ñez</a:t>
            </a:r>
            <a:r>
              <a:rPr lang="en-US" sz="3600" dirty="0">
                <a:solidFill>
                  <a:srgbClr val="FF0000"/>
                </a:solidFill>
              </a:rPr>
              <a:t> (</a:t>
            </a:r>
            <a:r>
              <a:rPr lang="es-CL" sz="3600" dirty="0">
                <a:solidFill>
                  <a:srgbClr val="FF0000"/>
                </a:solidFill>
              </a:rPr>
              <a:t>inflación, tasa de variación del IPC, 1952-1958)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425F9B3-B33B-40BE-9E3A-B0396B2CEEEE}"/>
              </a:ext>
            </a:extLst>
          </p:cNvPr>
          <p:cNvSpPr txBox="1"/>
          <p:nvPr/>
        </p:nvSpPr>
        <p:spPr>
          <a:xfrm>
            <a:off x="4968415" y="6123543"/>
            <a:ext cx="2255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Fuente: Banco Central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F6A98C4-5A46-446F-AC2F-8D54F491CE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5636" y="1690688"/>
            <a:ext cx="7260728" cy="436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799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C3500C-1218-4274-8D88-6E095B034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3600" dirty="0">
                <a:solidFill>
                  <a:srgbClr val="FF0000"/>
                </a:solidFill>
              </a:rPr>
              <a:t>Gobierno de Iba</a:t>
            </a:r>
            <a:r>
              <a:rPr lang="en-US" sz="3600" dirty="0" err="1">
                <a:solidFill>
                  <a:srgbClr val="FF0000"/>
                </a:solidFill>
              </a:rPr>
              <a:t>ñez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s-CL" sz="3600" dirty="0">
                <a:solidFill>
                  <a:srgbClr val="FF0000"/>
                </a:solidFill>
              </a:rPr>
              <a:t>(tasa de variación PIB per cápita, 1952-1958)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78A42A3-1AF9-4DD3-9C62-C1D4185EDB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6638" y="1690688"/>
            <a:ext cx="7578723" cy="455436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757C8B7B-773B-4C64-ABAE-BA606E5784E4}"/>
              </a:ext>
            </a:extLst>
          </p:cNvPr>
          <p:cNvSpPr txBox="1"/>
          <p:nvPr/>
        </p:nvSpPr>
        <p:spPr>
          <a:xfrm>
            <a:off x="4819753" y="6123543"/>
            <a:ext cx="2552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Fuente: </a:t>
            </a:r>
            <a:r>
              <a:rPr lang="es-CL" dirty="0" err="1"/>
              <a:t>Maddison</a:t>
            </a:r>
            <a:r>
              <a:rPr lang="es-CL" dirty="0"/>
              <a:t> (2013)</a:t>
            </a:r>
          </a:p>
        </p:txBody>
      </p:sp>
    </p:spTree>
    <p:extLst>
      <p:ext uri="{BB962C8B-B14F-4D97-AF65-F5344CB8AC3E}">
        <p14:creationId xmlns:p14="http://schemas.microsoft.com/office/powerpoint/2010/main" val="321267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solidFill>
                  <a:srgbClr val="FF0000"/>
                </a:solidFill>
              </a:rPr>
              <a:t>Aspectos positivos y </a:t>
            </a:r>
            <a:r>
              <a:rPr lang="es-ES_tradnl" dirty="0" err="1">
                <a:solidFill>
                  <a:srgbClr val="FF0000"/>
                </a:solidFill>
              </a:rPr>
              <a:t>cr</a:t>
            </a:r>
            <a:r>
              <a:rPr lang="en-US" dirty="0" err="1">
                <a:solidFill>
                  <a:srgbClr val="FF0000"/>
                </a:solidFill>
              </a:rPr>
              <a:t>í</a:t>
            </a:r>
            <a:r>
              <a:rPr lang="es-ES_tradnl" dirty="0">
                <a:solidFill>
                  <a:srgbClr val="FF0000"/>
                </a:solidFill>
              </a:rPr>
              <a:t>ticos del programa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La </a:t>
            </a:r>
            <a:r>
              <a:rPr lang="es-ES_tradnl" dirty="0" err="1"/>
              <a:t>politica</a:t>
            </a:r>
            <a:r>
              <a:rPr lang="es-ES_tradnl" dirty="0"/>
              <a:t> monetaria inicialmente no considero el efecto de la baja de la </a:t>
            </a:r>
            <a:r>
              <a:rPr lang="es-ES_tradnl" dirty="0" err="1"/>
              <a:t>inflacion</a:t>
            </a:r>
            <a:r>
              <a:rPr lang="es-ES_tradnl" dirty="0"/>
              <a:t> sobre la velocidad de </a:t>
            </a:r>
            <a:r>
              <a:rPr lang="es-ES_tradnl" dirty="0" err="1"/>
              <a:t>circulacion</a:t>
            </a:r>
            <a:r>
              <a:rPr lang="es-ES_tradnl" dirty="0"/>
              <a:t>/demanda de dinero creando un sesgo contractivo.</a:t>
            </a:r>
          </a:p>
          <a:p>
            <a:r>
              <a:rPr lang="es-ES_tradnl" dirty="0"/>
              <a:t>La </a:t>
            </a:r>
            <a:r>
              <a:rPr lang="es-ES_tradnl" dirty="0" err="1"/>
              <a:t>compresion</a:t>
            </a:r>
            <a:r>
              <a:rPr lang="es-ES_tradnl" dirty="0"/>
              <a:t> de salarios reales por menores reajustes y alza de precios afecto el consumo de los bienes-salario, con efectos negativos sobre la demanda agregada y la oferta de estos sectores. </a:t>
            </a:r>
          </a:p>
          <a:p>
            <a:r>
              <a:rPr lang="es-ES_tradnl" dirty="0"/>
              <a:t>La reforma al comercio exterior tuvo aspectos positivos de </a:t>
            </a:r>
            <a:r>
              <a:rPr lang="es-ES_tradnl" dirty="0" err="1"/>
              <a:t>eliminaci</a:t>
            </a:r>
            <a:r>
              <a:rPr lang="en-US" dirty="0"/>
              <a:t>ó</a:t>
            </a:r>
            <a:r>
              <a:rPr lang="es-ES_tradnl" dirty="0"/>
              <a:t>n de distorsiones. No obstante no fue prolija y llevo a aumentos de importaciones y </a:t>
            </a:r>
            <a:r>
              <a:rPr lang="es-ES_tradnl" dirty="0" err="1"/>
              <a:t>endeudamineto</a:t>
            </a:r>
            <a:r>
              <a:rPr lang="es-ES_tradnl" dirty="0"/>
              <a:t> externo.</a:t>
            </a:r>
          </a:p>
        </p:txBody>
      </p:sp>
    </p:spTree>
    <p:extLst>
      <p:ext uri="{BB962C8B-B14F-4D97-AF65-F5344CB8AC3E}">
        <p14:creationId xmlns:p14="http://schemas.microsoft.com/office/powerpoint/2010/main" val="873768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>
                <a:solidFill>
                  <a:srgbClr val="FF0000"/>
                </a:solidFill>
              </a:rPr>
              <a:t>Programa de </a:t>
            </a:r>
            <a:r>
              <a:rPr lang="es-ES_tradnl" dirty="0" err="1">
                <a:solidFill>
                  <a:srgbClr val="FF0000"/>
                </a:solidFill>
              </a:rPr>
              <a:t>estabilizacion</a:t>
            </a:r>
            <a:r>
              <a:rPr lang="es-ES_tradnl" dirty="0">
                <a:solidFill>
                  <a:srgbClr val="FF0000"/>
                </a:solidFill>
              </a:rPr>
              <a:t> de Jorge Alessandri con tipo de cambio fijo (Enero 1959-Octubre 1962)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/>
              <a:t>Se </a:t>
            </a:r>
            <a:r>
              <a:rPr lang="es-ES_tradnl" dirty="0" err="1"/>
              <a:t>deval</a:t>
            </a:r>
            <a:r>
              <a:rPr lang="en-US" dirty="0" err="1"/>
              <a:t>ú</a:t>
            </a:r>
            <a:r>
              <a:rPr lang="es-ES_tradnl" dirty="0"/>
              <a:t>a en el peso en 25 % en enero 1959 y se fija el tipo de cambio bancario (para exportadores e importadores) y se deja un cambio libre para movimiento de capitales y turismo.  </a:t>
            </a:r>
          </a:p>
          <a:p>
            <a:r>
              <a:rPr lang="es-ES_tradnl" dirty="0" err="1"/>
              <a:t>Liberalizacion</a:t>
            </a:r>
            <a:r>
              <a:rPr lang="es-ES_tradnl" dirty="0"/>
              <a:t> de importaciones (fin a cuotas y prohibiciones y </a:t>
            </a:r>
            <a:r>
              <a:rPr lang="es-ES_tradnl" dirty="0" err="1"/>
              <a:t>depositos</a:t>
            </a:r>
            <a:r>
              <a:rPr lang="es-ES_tradnl" dirty="0"/>
              <a:t> previos).</a:t>
            </a:r>
          </a:p>
          <a:p>
            <a:r>
              <a:rPr lang="es-ES_tradnl" dirty="0"/>
              <a:t>Se eliminaron topes a la </a:t>
            </a:r>
            <a:r>
              <a:rPr lang="es-ES_tradnl" dirty="0" err="1"/>
              <a:t>expansion</a:t>
            </a:r>
            <a:r>
              <a:rPr lang="es-ES_tradnl" dirty="0"/>
              <a:t> del </a:t>
            </a:r>
            <a:r>
              <a:rPr lang="es-ES_tradnl" dirty="0" err="1"/>
              <a:t>credito</a:t>
            </a:r>
            <a:r>
              <a:rPr lang="es-ES_tradnl" dirty="0"/>
              <a:t> del banco central, se eliminaron impuestos a los cheques, impuestos a intereses de </a:t>
            </a:r>
            <a:r>
              <a:rPr lang="es-ES_tradnl" dirty="0" err="1"/>
              <a:t>depositos</a:t>
            </a:r>
            <a:r>
              <a:rPr lang="es-ES_tradnl" dirty="0"/>
              <a:t> y se incentivo </a:t>
            </a:r>
            <a:r>
              <a:rPr lang="es-ES_tradnl" dirty="0" err="1"/>
              <a:t>depositos</a:t>
            </a:r>
            <a:r>
              <a:rPr lang="es-ES_tradnl" dirty="0"/>
              <a:t> en moneda extranjera y llegada de capitales externos.</a:t>
            </a:r>
          </a:p>
          <a:p>
            <a:r>
              <a:rPr lang="es-ES_tradnl" dirty="0" err="1"/>
              <a:t>Politica</a:t>
            </a:r>
            <a:r>
              <a:rPr lang="es-ES_tradnl" dirty="0"/>
              <a:t> de </a:t>
            </a:r>
            <a:r>
              <a:rPr lang="es-ES_tradnl" dirty="0" err="1"/>
              <a:t>inversion</a:t>
            </a:r>
            <a:r>
              <a:rPr lang="es-ES_tradnl" dirty="0"/>
              <a:t> publica en caminos, obras publicas  y vivienda. </a:t>
            </a:r>
          </a:p>
          <a:p>
            <a:r>
              <a:rPr lang="es-ES_tradnl" dirty="0" err="1"/>
              <a:t>Emision</a:t>
            </a:r>
            <a:r>
              <a:rPr lang="es-ES_tradnl" dirty="0"/>
              <a:t> de bonos-</a:t>
            </a:r>
            <a:r>
              <a:rPr lang="es-ES_tradnl" dirty="0" err="1"/>
              <a:t>dolares</a:t>
            </a:r>
            <a:r>
              <a:rPr lang="es-ES_tradnl" dirty="0"/>
              <a:t> e incentivos  flujos externos de capitales. 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782267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solidFill>
                  <a:srgbClr val="FF0000"/>
                </a:solidFill>
              </a:rPr>
              <a:t>1959-61: </a:t>
            </a:r>
            <a:r>
              <a:rPr lang="es-ES_tradnl" dirty="0" err="1">
                <a:solidFill>
                  <a:srgbClr val="FF0000"/>
                </a:solidFill>
              </a:rPr>
              <a:t>Estabilizacion</a:t>
            </a:r>
            <a:r>
              <a:rPr lang="es-ES_tradnl" dirty="0">
                <a:solidFill>
                  <a:srgbClr val="FF0000"/>
                </a:solidFill>
              </a:rPr>
              <a:t> Inicial y comienzo del fin.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_tradnl" dirty="0"/>
              <a:t>Resultados:</a:t>
            </a:r>
          </a:p>
          <a:p>
            <a:endParaRPr lang="es-ES_tradnl" dirty="0"/>
          </a:p>
          <a:p>
            <a:r>
              <a:rPr lang="es-ES_tradnl" dirty="0"/>
              <a:t>En 1960 la </a:t>
            </a:r>
            <a:r>
              <a:rPr lang="es-ES_tradnl" dirty="0" err="1"/>
              <a:t>inflacion</a:t>
            </a:r>
            <a:r>
              <a:rPr lang="es-ES_tradnl" dirty="0"/>
              <a:t> disminuyo de 35.3 % en 1959 a 7.1 % en 1960 y 3 % en 1961.</a:t>
            </a:r>
          </a:p>
          <a:p>
            <a:r>
              <a:rPr lang="es-ES_tradnl" dirty="0"/>
              <a:t>La balanza de pagos </a:t>
            </a:r>
            <a:r>
              <a:rPr lang="es-ES_tradnl" dirty="0" err="1"/>
              <a:t>mejoros</a:t>
            </a:r>
            <a:r>
              <a:rPr lang="es-ES_tradnl" dirty="0"/>
              <a:t>, aumento el producto industrial y la </a:t>
            </a:r>
            <a:r>
              <a:rPr lang="es-ES_tradnl" dirty="0" err="1"/>
              <a:t>desocupacion</a:t>
            </a:r>
            <a:r>
              <a:rPr lang="es-ES_tradnl" dirty="0"/>
              <a:t> bajo.</a:t>
            </a:r>
          </a:p>
          <a:p>
            <a:r>
              <a:rPr lang="es-ES_tradnl" dirty="0"/>
              <a:t>Sin embrago las exportaciones se estancaron y las importaciones crecieron fuertemente. </a:t>
            </a:r>
          </a:p>
          <a:p>
            <a:r>
              <a:rPr lang="es-ES_tradnl" dirty="0"/>
              <a:t>En 1961 el </a:t>
            </a:r>
            <a:r>
              <a:rPr lang="es-ES_tradnl" dirty="0" err="1"/>
              <a:t>deficit</a:t>
            </a:r>
            <a:r>
              <a:rPr lang="es-ES_tradnl" dirty="0"/>
              <a:t> fiscal alcanzo 5 % del PIB, aumento el </a:t>
            </a:r>
            <a:r>
              <a:rPr lang="es-ES_tradnl" dirty="0" err="1"/>
              <a:t>deficit</a:t>
            </a:r>
            <a:r>
              <a:rPr lang="es-ES_tradnl" dirty="0"/>
              <a:t> de cuenta corriente y se produce una crisis de balanza de pagos en que se suspende el mercado cambiario por tres semanas. Se restablecen </a:t>
            </a:r>
            <a:r>
              <a:rPr lang="es-ES_tradnl" dirty="0" err="1"/>
              <a:t>depositos</a:t>
            </a:r>
            <a:r>
              <a:rPr lang="es-ES_tradnl" dirty="0"/>
              <a:t> de </a:t>
            </a:r>
            <a:r>
              <a:rPr lang="es-ES_tradnl" dirty="0" err="1"/>
              <a:t>importacion</a:t>
            </a:r>
            <a:r>
              <a:rPr lang="es-ES_tradnl" dirty="0"/>
              <a:t>, </a:t>
            </a:r>
            <a:r>
              <a:rPr lang="es-ES_tradnl" dirty="0" err="1"/>
              <a:t>prohibicion</a:t>
            </a:r>
            <a:r>
              <a:rPr lang="es-ES_tradnl" dirty="0"/>
              <a:t> de importaciones, y se abandona la </a:t>
            </a:r>
            <a:r>
              <a:rPr lang="es-ES_tradnl" dirty="0" err="1"/>
              <a:t>libralizacion</a:t>
            </a:r>
            <a:r>
              <a:rPr lang="es-ES_tradnl" dirty="0"/>
              <a:t> del comercio exterior. Se vuelve a dos </a:t>
            </a:r>
            <a:r>
              <a:rPr lang="es-ES_tradnl" dirty="0" err="1"/>
              <a:t>areas</a:t>
            </a:r>
            <a:r>
              <a:rPr lang="es-ES_tradnl" dirty="0"/>
              <a:t> cambiarias (</a:t>
            </a:r>
            <a:r>
              <a:rPr lang="es-ES_tradnl" dirty="0" err="1"/>
              <a:t>comercion</a:t>
            </a:r>
            <a:r>
              <a:rPr lang="es-ES_tradnl" dirty="0"/>
              <a:t>, y </a:t>
            </a:r>
            <a:r>
              <a:rPr lang="es-ES_tradnl" dirty="0" err="1"/>
              <a:t>cta</a:t>
            </a:r>
            <a:r>
              <a:rPr lang="es-ES_tradnl" dirty="0"/>
              <a:t> de capitales y turismo).</a:t>
            </a:r>
          </a:p>
        </p:txBody>
      </p:sp>
    </p:spTree>
    <p:extLst>
      <p:ext uri="{BB962C8B-B14F-4D97-AF65-F5344CB8AC3E}">
        <p14:creationId xmlns:p14="http://schemas.microsoft.com/office/powerpoint/2010/main" val="1614899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solidFill>
                  <a:srgbClr val="FF0000"/>
                </a:solidFill>
              </a:rPr>
              <a:t>Crisis cambiaria y de balanza de pagos en 1962.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En enero de 1962 se </a:t>
            </a:r>
            <a:r>
              <a:rPr lang="es-ES_tradnl" dirty="0" err="1"/>
              <a:t>devalua</a:t>
            </a:r>
            <a:r>
              <a:rPr lang="es-ES_tradnl" dirty="0"/>
              <a:t> en 34 % el dólar de movimiento de capitales y turismo. </a:t>
            </a:r>
          </a:p>
          <a:p>
            <a:r>
              <a:rPr lang="es-ES_tradnl" dirty="0"/>
              <a:t>En Octubre de 1962 se </a:t>
            </a:r>
            <a:r>
              <a:rPr lang="es-ES_tradnl" dirty="0" err="1"/>
              <a:t>devalua</a:t>
            </a:r>
            <a:r>
              <a:rPr lang="es-ES_tradnl" dirty="0"/>
              <a:t> el dólar bancario (para balanza comercial )en 33 % y la </a:t>
            </a:r>
            <a:r>
              <a:rPr lang="es-ES_tradnl" dirty="0" err="1"/>
              <a:t>inflacion</a:t>
            </a:r>
            <a:r>
              <a:rPr lang="es-ES_tradnl" dirty="0"/>
              <a:t> se acelero a 29 % en 1962. </a:t>
            </a:r>
          </a:p>
          <a:p>
            <a:r>
              <a:rPr lang="es-ES_tradnl" dirty="0"/>
              <a:t>El tipo de cambio fijo—</a:t>
            </a:r>
            <a:r>
              <a:rPr lang="es-ES_tradnl" dirty="0" err="1"/>
              <a:t>simbolo</a:t>
            </a:r>
            <a:r>
              <a:rPr lang="es-ES_tradnl" dirty="0"/>
              <a:t> de la estabilidad de precios– se </a:t>
            </a:r>
            <a:r>
              <a:rPr lang="es-ES_tradnl" dirty="0" err="1"/>
              <a:t>devaluo</a:t>
            </a:r>
            <a:r>
              <a:rPr lang="es-ES_tradnl" dirty="0"/>
              <a:t> y vuelve la </a:t>
            </a:r>
            <a:r>
              <a:rPr lang="es-ES_tradnl" dirty="0" err="1"/>
              <a:t>inflacion</a:t>
            </a:r>
            <a:r>
              <a:rPr lang="es-ES_tradnl" dirty="0"/>
              <a:t>. Fue un </a:t>
            </a:r>
            <a:r>
              <a:rPr lang="es-ES_tradnl" dirty="0" err="1"/>
              <a:t>estabilizacion</a:t>
            </a:r>
            <a:r>
              <a:rPr lang="es-ES_tradnl" dirty="0"/>
              <a:t> transitoria</a:t>
            </a:r>
            <a:r>
              <a:rPr lang="en-US" dirty="0"/>
              <a:t> –</a:t>
            </a:r>
            <a:r>
              <a:rPr lang="en-US" dirty="0" err="1"/>
              <a:t>desde</a:t>
            </a:r>
            <a:r>
              <a:rPr lang="en-US" dirty="0"/>
              <a:t> </a:t>
            </a:r>
            <a:r>
              <a:rPr lang="en-US" dirty="0" err="1"/>
              <a:t>mediados</a:t>
            </a:r>
            <a:r>
              <a:rPr lang="en-US" dirty="0"/>
              <a:t> de 1959 a </a:t>
            </a:r>
            <a:r>
              <a:rPr lang="en-US" dirty="0" err="1"/>
              <a:t>mediados</a:t>
            </a:r>
            <a:r>
              <a:rPr lang="en-US" dirty="0"/>
              <a:t> de 1962.</a:t>
            </a:r>
          </a:p>
          <a:p>
            <a:r>
              <a:rPr lang="en-US" dirty="0"/>
              <a:t>La </a:t>
            </a:r>
            <a:r>
              <a:rPr lang="en-US" dirty="0" err="1"/>
              <a:t>liberalizacion</a:t>
            </a:r>
            <a:r>
              <a:rPr lang="en-US" dirty="0"/>
              <a:t> de </a:t>
            </a:r>
            <a:r>
              <a:rPr lang="en-US" dirty="0" err="1"/>
              <a:t>importaciones</a:t>
            </a:r>
            <a:r>
              <a:rPr lang="en-US" dirty="0"/>
              <a:t>, entradas </a:t>
            </a:r>
            <a:r>
              <a:rPr lang="en-US" dirty="0" err="1"/>
              <a:t>especulativas</a:t>
            </a:r>
            <a:r>
              <a:rPr lang="en-US" dirty="0"/>
              <a:t> de capital  y la </a:t>
            </a:r>
            <a:r>
              <a:rPr lang="en-US" dirty="0" err="1"/>
              <a:t>falta</a:t>
            </a:r>
            <a:r>
              <a:rPr lang="en-US" dirty="0"/>
              <a:t> de </a:t>
            </a:r>
            <a:r>
              <a:rPr lang="en-US" dirty="0" err="1"/>
              <a:t>correccion</a:t>
            </a:r>
            <a:r>
              <a:rPr lang="en-US" dirty="0"/>
              <a:t> del deficit fiscal </a:t>
            </a:r>
            <a:r>
              <a:rPr lang="en-US" dirty="0" err="1"/>
              <a:t>hicieron</a:t>
            </a:r>
            <a:r>
              <a:rPr lang="en-US" dirty="0"/>
              <a:t> </a:t>
            </a:r>
            <a:r>
              <a:rPr lang="en-US" dirty="0" err="1"/>
              <a:t>fracasar</a:t>
            </a:r>
            <a:r>
              <a:rPr lang="en-US" dirty="0"/>
              <a:t> el </a:t>
            </a:r>
            <a:r>
              <a:rPr lang="en-US" dirty="0" err="1"/>
              <a:t>programa</a:t>
            </a:r>
            <a:r>
              <a:rPr lang="en-US" dirty="0"/>
              <a:t>.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30443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  </a:t>
            </a:r>
            <a:r>
              <a:rPr lang="es-ES_tradnl" dirty="0" err="1">
                <a:solidFill>
                  <a:srgbClr val="FF0000"/>
                </a:solidFill>
              </a:rPr>
              <a:t>Inflacion</a:t>
            </a:r>
            <a:r>
              <a:rPr lang="es-ES_tradnl" dirty="0">
                <a:solidFill>
                  <a:srgbClr val="FF0000"/>
                </a:solidFill>
              </a:rPr>
              <a:t> </a:t>
            </a:r>
            <a:r>
              <a:rPr lang="es-ES_tradnl" dirty="0"/>
              <a:t>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/>
              <a:t>Una tendencia a aumentar la </a:t>
            </a:r>
            <a:r>
              <a:rPr lang="es-ES_tradnl" dirty="0" err="1"/>
              <a:t>inflacion</a:t>
            </a:r>
            <a:r>
              <a:rPr lang="es-ES_tradnl" dirty="0"/>
              <a:t> (particularmente en la d</a:t>
            </a:r>
            <a:r>
              <a:rPr lang="en-US" dirty="0" err="1"/>
              <a:t>é</a:t>
            </a:r>
            <a:r>
              <a:rPr lang="es-ES_tradnl" dirty="0"/>
              <a:t>cada de 1950 (gobierno de Iba</a:t>
            </a:r>
            <a:r>
              <a:rPr lang="en-US" dirty="0" err="1"/>
              <a:t>ñ</a:t>
            </a:r>
            <a:r>
              <a:rPr lang="es-ES_tradnl" dirty="0" err="1"/>
              <a:t>ez</a:t>
            </a:r>
            <a:r>
              <a:rPr lang="es-ES_tradnl" dirty="0"/>
              <a:t> del Campo). La </a:t>
            </a:r>
            <a:r>
              <a:rPr lang="es-ES_tradnl" dirty="0" err="1"/>
              <a:t>decada</a:t>
            </a:r>
            <a:r>
              <a:rPr lang="es-ES_tradnl" dirty="0"/>
              <a:t> de 1950 fue la de mas alta </a:t>
            </a:r>
            <a:r>
              <a:rPr lang="es-ES_tradnl" dirty="0" err="1"/>
              <a:t>inflacion</a:t>
            </a:r>
            <a:r>
              <a:rPr lang="es-ES_tradnl" dirty="0"/>
              <a:t> en el periodo 1880-1970, 1930-70 (ver </a:t>
            </a:r>
            <a:r>
              <a:rPr lang="es-ES_tradnl" dirty="0" err="1"/>
              <a:t>graficos</a:t>
            </a:r>
            <a:r>
              <a:rPr lang="es-ES_tradnl" dirty="0"/>
              <a:t> por a</a:t>
            </a:r>
            <a:r>
              <a:rPr lang="en-US" dirty="0" err="1"/>
              <a:t>ño</a:t>
            </a:r>
            <a:r>
              <a:rPr lang="en-US" dirty="0"/>
              <a:t> y </a:t>
            </a:r>
            <a:r>
              <a:rPr lang="en-US" dirty="0" err="1"/>
              <a:t>decada</a:t>
            </a:r>
            <a:r>
              <a:rPr lang="en-US" dirty="0"/>
              <a:t>). </a:t>
            </a:r>
            <a:endParaRPr lang="es-ES_tradnl" dirty="0"/>
          </a:p>
          <a:p>
            <a:r>
              <a:rPr lang="es-ES_tradnl" dirty="0"/>
              <a:t>Rol de la </a:t>
            </a:r>
            <a:r>
              <a:rPr lang="es-ES_tradnl" dirty="0" err="1"/>
              <a:t>creacion</a:t>
            </a:r>
            <a:r>
              <a:rPr lang="es-ES_tradnl" dirty="0"/>
              <a:t> de </a:t>
            </a:r>
            <a:r>
              <a:rPr lang="es-ES_tradnl" dirty="0" err="1"/>
              <a:t>credito</a:t>
            </a:r>
            <a:r>
              <a:rPr lang="es-ES_tradnl" dirty="0"/>
              <a:t>, base monetaria, ajustes salariales.</a:t>
            </a:r>
          </a:p>
          <a:p>
            <a:r>
              <a:rPr lang="es-ES_tradnl" dirty="0"/>
              <a:t>Rol del  Banco Central.</a:t>
            </a:r>
          </a:p>
          <a:p>
            <a:r>
              <a:rPr lang="es-ES_tradnl" dirty="0" err="1"/>
              <a:t>Inflacion</a:t>
            </a:r>
            <a:r>
              <a:rPr lang="es-ES_tradnl" dirty="0"/>
              <a:t> de demanda y de costos. </a:t>
            </a:r>
            <a:r>
              <a:rPr lang="es-ES_tradnl" dirty="0" err="1"/>
              <a:t>Politica</a:t>
            </a:r>
            <a:r>
              <a:rPr lang="es-ES_tradnl" dirty="0"/>
              <a:t> monetaria acomodaticia.</a:t>
            </a:r>
          </a:p>
          <a:p>
            <a:r>
              <a:rPr lang="es-ES_tradnl" dirty="0"/>
              <a:t> Intentos de </a:t>
            </a:r>
            <a:r>
              <a:rPr lang="es-ES_tradnl" dirty="0" err="1"/>
              <a:t>estabilizacion</a:t>
            </a:r>
            <a:r>
              <a:rPr lang="es-ES_tradnl" dirty="0"/>
              <a:t>. Misiones Naciones Unidas y del FMI 1949-51.</a:t>
            </a:r>
          </a:p>
          <a:p>
            <a:r>
              <a:rPr lang="es-ES_tradnl" dirty="0" err="1"/>
              <a:t>Mision</a:t>
            </a:r>
            <a:r>
              <a:rPr lang="es-ES_tradnl" dirty="0"/>
              <a:t> Klein-</a:t>
            </a:r>
            <a:r>
              <a:rPr lang="es-ES_tradnl" dirty="0" err="1"/>
              <a:t>Saks</a:t>
            </a:r>
            <a:r>
              <a:rPr lang="es-ES_tradnl" dirty="0"/>
              <a:t> , 1955-1958.     </a:t>
            </a:r>
          </a:p>
        </p:txBody>
      </p:sp>
    </p:spTree>
    <p:extLst>
      <p:ext uri="{BB962C8B-B14F-4D97-AF65-F5344CB8AC3E}">
        <p14:creationId xmlns:p14="http://schemas.microsoft.com/office/powerpoint/2010/main" val="21214512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200" dirty="0" err="1">
                <a:solidFill>
                  <a:srgbClr val="FF0000"/>
                </a:solidFill>
              </a:rPr>
              <a:t>Reversion</a:t>
            </a:r>
            <a:r>
              <a:rPr lang="es-ES_tradnl" sz="3200" dirty="0">
                <a:solidFill>
                  <a:srgbClr val="FF0000"/>
                </a:solidFill>
              </a:rPr>
              <a:t> del programa: Restricciones a las importaciones para contener la crisis de balanza de pagos de 1962.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Aumento de la lista de productos prohibidos de </a:t>
            </a:r>
            <a:r>
              <a:rPr lang="es-ES_tradnl" dirty="0" err="1"/>
              <a:t>importacion</a:t>
            </a:r>
            <a:r>
              <a:rPr lang="es-ES_tradnl" dirty="0"/>
              <a:t>.</a:t>
            </a:r>
          </a:p>
          <a:p>
            <a:r>
              <a:rPr lang="es-ES_tradnl" dirty="0"/>
              <a:t>Altos </a:t>
            </a:r>
            <a:r>
              <a:rPr lang="es-ES_tradnl" dirty="0" err="1"/>
              <a:t>depositos</a:t>
            </a:r>
            <a:r>
              <a:rPr lang="es-ES_tradnl" dirty="0"/>
              <a:t> previos de </a:t>
            </a:r>
            <a:r>
              <a:rPr lang="es-ES_tradnl" dirty="0" err="1"/>
              <a:t>importacion</a:t>
            </a:r>
            <a:r>
              <a:rPr lang="es-ES_tradnl" dirty="0"/>
              <a:t>.</a:t>
            </a:r>
          </a:p>
          <a:p>
            <a:r>
              <a:rPr lang="es-ES_tradnl" dirty="0" err="1"/>
              <a:t>Congelacion</a:t>
            </a:r>
            <a:r>
              <a:rPr lang="es-ES_tradnl" dirty="0"/>
              <a:t> de </a:t>
            </a:r>
            <a:r>
              <a:rPr lang="es-ES_tradnl" dirty="0" err="1"/>
              <a:t>creditos</a:t>
            </a:r>
            <a:r>
              <a:rPr lang="es-ES_tradnl" dirty="0"/>
              <a:t> en moneda extranjera concedidos por los bancos comerciales. </a:t>
            </a:r>
          </a:p>
          <a:p>
            <a:r>
              <a:rPr lang="es-ES_tradnl" dirty="0"/>
              <a:t>Impuestos adicionales a las importaciones.</a:t>
            </a:r>
          </a:p>
          <a:p>
            <a:r>
              <a:rPr lang="es-ES_tradnl" dirty="0"/>
              <a:t> Es decir hubo una </a:t>
            </a:r>
            <a:r>
              <a:rPr lang="es-ES_tradnl" dirty="0" err="1"/>
              <a:t>reversion</a:t>
            </a:r>
            <a:r>
              <a:rPr lang="es-ES_tradnl" dirty="0"/>
              <a:t> total de las medidas de </a:t>
            </a:r>
            <a:r>
              <a:rPr lang="es-ES_tradnl" dirty="0" err="1"/>
              <a:t>liberalizacion</a:t>
            </a:r>
            <a:r>
              <a:rPr lang="es-ES_tradnl" dirty="0"/>
              <a:t> de importaciones.  </a:t>
            </a:r>
          </a:p>
        </p:txBody>
      </p:sp>
    </p:spTree>
    <p:extLst>
      <p:ext uri="{BB962C8B-B14F-4D97-AF65-F5344CB8AC3E}">
        <p14:creationId xmlns:p14="http://schemas.microsoft.com/office/powerpoint/2010/main" val="14028827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5C5DB-EF4B-49CD-83DD-0607A3B7A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3600" dirty="0">
                <a:solidFill>
                  <a:srgbClr val="FF0000"/>
                </a:solidFill>
              </a:rPr>
              <a:t>Evolución de la inflación (tasa de variación del IPC, 1959-1963)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FECA51E-66EC-44E5-B2BC-9C10C3650EC7}"/>
              </a:ext>
            </a:extLst>
          </p:cNvPr>
          <p:cNvSpPr txBox="1"/>
          <p:nvPr/>
        </p:nvSpPr>
        <p:spPr>
          <a:xfrm>
            <a:off x="4968415" y="6123543"/>
            <a:ext cx="2255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Fuente: Banco Central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544E01B-892A-428C-AB89-48E7D78B14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2872" y="1690688"/>
            <a:ext cx="7206256" cy="433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051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5C5DB-EF4B-49CD-83DD-0607A3B7A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3600" dirty="0">
                <a:solidFill>
                  <a:srgbClr val="FF0000"/>
                </a:solidFill>
              </a:rPr>
              <a:t>Evolución del PIB per cápita (tasa de variación del PIB per cápita, 1959-1963)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CB6C2D1-346B-43DF-BB72-9390EC77AC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9924" y="1690688"/>
            <a:ext cx="7252151" cy="4358111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F12046F2-832D-4289-A751-6E05D61E05BF}"/>
              </a:ext>
            </a:extLst>
          </p:cNvPr>
          <p:cNvSpPr txBox="1"/>
          <p:nvPr/>
        </p:nvSpPr>
        <p:spPr>
          <a:xfrm>
            <a:off x="4819753" y="6123543"/>
            <a:ext cx="2552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Fuente: </a:t>
            </a:r>
            <a:r>
              <a:rPr lang="es-CL" dirty="0" err="1"/>
              <a:t>Maddison</a:t>
            </a:r>
            <a:r>
              <a:rPr lang="es-CL" dirty="0"/>
              <a:t> (2013)</a:t>
            </a:r>
          </a:p>
        </p:txBody>
      </p:sp>
    </p:spTree>
    <p:extLst>
      <p:ext uri="{BB962C8B-B14F-4D97-AF65-F5344CB8AC3E}">
        <p14:creationId xmlns:p14="http://schemas.microsoft.com/office/powerpoint/2010/main" val="12973123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solidFill>
                  <a:srgbClr val="FF0000"/>
                </a:solidFill>
              </a:rPr>
              <a:t>Programa </a:t>
            </a:r>
            <a:r>
              <a:rPr lang="es-ES_tradnl" dirty="0" err="1">
                <a:solidFill>
                  <a:srgbClr val="FF0000"/>
                </a:solidFill>
              </a:rPr>
              <a:t>Economico</a:t>
            </a:r>
            <a:r>
              <a:rPr lang="es-ES_tradnl" dirty="0">
                <a:solidFill>
                  <a:srgbClr val="FF0000"/>
                </a:solidFill>
              </a:rPr>
              <a:t>-Social de Frei Montalva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_tradnl" dirty="0"/>
              <a:t> Ir mas </a:t>
            </a:r>
            <a:r>
              <a:rPr lang="es-ES_tradnl" dirty="0" err="1"/>
              <a:t>alla</a:t>
            </a:r>
            <a:r>
              <a:rPr lang="es-ES_tradnl" dirty="0"/>
              <a:t> de un solo objetivo, por ejemplo bajar </a:t>
            </a:r>
            <a:r>
              <a:rPr lang="es-ES_tradnl" dirty="0" err="1"/>
              <a:t>inflacion</a:t>
            </a:r>
            <a:r>
              <a:rPr lang="es-ES_tradnl" dirty="0"/>
              <a:t> a costa de menor </a:t>
            </a:r>
            <a:r>
              <a:rPr lang="es-ES_tradnl" dirty="0" err="1"/>
              <a:t>crecimento</a:t>
            </a:r>
            <a:r>
              <a:rPr lang="es-ES_tradnl" dirty="0"/>
              <a:t> y mayor desigualdad. Metas </a:t>
            </a:r>
            <a:r>
              <a:rPr lang="es-ES_tradnl" dirty="0" err="1"/>
              <a:t>multiples</a:t>
            </a:r>
            <a:r>
              <a:rPr lang="es-ES_tradnl" dirty="0"/>
              <a:t> que se deben obtener : (a) reducir la </a:t>
            </a:r>
            <a:r>
              <a:rPr lang="es-ES_tradnl" dirty="0" err="1"/>
              <a:t>inflacion</a:t>
            </a:r>
            <a:endParaRPr lang="es-ES_tradnl" dirty="0"/>
          </a:p>
          <a:p>
            <a:r>
              <a:rPr lang="es-ES_tradnl" dirty="0"/>
              <a:t>(b) acelerar el crecimiento </a:t>
            </a:r>
            <a:r>
              <a:rPr lang="es-ES_tradnl" dirty="0" err="1"/>
              <a:t>economico</a:t>
            </a:r>
            <a:endParaRPr lang="es-ES_tradnl" dirty="0"/>
          </a:p>
          <a:p>
            <a:r>
              <a:rPr lang="es-ES_tradnl" dirty="0"/>
              <a:t>© </a:t>
            </a:r>
            <a:r>
              <a:rPr lang="es-ES_tradnl" dirty="0" err="1"/>
              <a:t>Redistribucion</a:t>
            </a:r>
            <a:r>
              <a:rPr lang="es-ES_tradnl" dirty="0"/>
              <a:t> progresiva de ingresos (aumento de la </a:t>
            </a:r>
            <a:r>
              <a:rPr lang="es-ES_tradnl" dirty="0" err="1"/>
              <a:t>participacion</a:t>
            </a:r>
            <a:r>
              <a:rPr lang="es-ES_tradnl" dirty="0"/>
              <a:t> del trabajo en el ingreso nacional y mejor </a:t>
            </a:r>
            <a:r>
              <a:rPr lang="es-ES_tradnl" dirty="0" err="1"/>
              <a:t>provision</a:t>
            </a:r>
            <a:r>
              <a:rPr lang="es-ES_tradnl" dirty="0"/>
              <a:t> de servicios sociales).</a:t>
            </a:r>
          </a:p>
          <a:p>
            <a:r>
              <a:rPr lang="es-ES_tradnl" dirty="0" err="1"/>
              <a:t>Nocion</a:t>
            </a:r>
            <a:r>
              <a:rPr lang="es-ES_tradnl" dirty="0"/>
              <a:t> de </a:t>
            </a:r>
            <a:r>
              <a:rPr lang="es-ES_tradnl" dirty="0">
                <a:solidFill>
                  <a:srgbClr val="FF0000"/>
                </a:solidFill>
              </a:rPr>
              <a:t>programa integral</a:t>
            </a:r>
            <a:r>
              <a:rPr lang="es-ES_tradnl" dirty="0"/>
              <a:t>: La </a:t>
            </a:r>
            <a:r>
              <a:rPr lang="es-ES_tradnl" dirty="0" err="1"/>
              <a:t>estabilizacion</a:t>
            </a:r>
            <a:r>
              <a:rPr lang="es-ES_tradnl" dirty="0"/>
              <a:t> </a:t>
            </a:r>
            <a:r>
              <a:rPr lang="es-ES_tradnl" dirty="0" err="1"/>
              <a:t>macroeconomica</a:t>
            </a:r>
            <a:r>
              <a:rPr lang="es-ES_tradnl" dirty="0"/>
              <a:t> iba </a:t>
            </a:r>
            <a:r>
              <a:rPr lang="es-ES_tradnl" dirty="0" err="1"/>
              <a:t>acompa</a:t>
            </a:r>
            <a:r>
              <a:rPr lang="en-US" dirty="0" err="1"/>
              <a:t>ñ</a:t>
            </a:r>
            <a:r>
              <a:rPr lang="es-ES_tradnl" dirty="0" err="1"/>
              <a:t>ada</a:t>
            </a:r>
            <a:r>
              <a:rPr lang="es-ES_tradnl" dirty="0"/>
              <a:t> de reformas estructurales como :  </a:t>
            </a:r>
          </a:p>
          <a:p>
            <a:r>
              <a:rPr lang="es-ES_tradnl" dirty="0"/>
              <a:t>Reforma agraria.</a:t>
            </a:r>
          </a:p>
          <a:p>
            <a:r>
              <a:rPr lang="es-ES_tradnl" dirty="0" err="1"/>
              <a:t>Promocion</a:t>
            </a:r>
            <a:r>
              <a:rPr lang="es-ES_tradnl" dirty="0"/>
              <a:t> popular</a:t>
            </a:r>
          </a:p>
          <a:p>
            <a:r>
              <a:rPr lang="es-ES_tradnl" dirty="0"/>
              <a:t>Reforma educacional.</a:t>
            </a:r>
          </a:p>
          <a:p>
            <a:r>
              <a:rPr lang="es-ES_tradnl" dirty="0" err="1"/>
              <a:t>Chilenizacion</a:t>
            </a:r>
            <a:r>
              <a:rPr lang="es-ES_tradnl" dirty="0"/>
              <a:t> del cobre.</a:t>
            </a:r>
          </a:p>
          <a:p>
            <a:r>
              <a:rPr lang="es-ES_tradnl" dirty="0"/>
              <a:t>Esfuerzo de </a:t>
            </a:r>
            <a:r>
              <a:rPr lang="es-ES_tradnl" dirty="0" err="1"/>
              <a:t>inversion</a:t>
            </a:r>
            <a:r>
              <a:rPr lang="es-ES_tradnl" dirty="0"/>
              <a:t> en salud, </a:t>
            </a:r>
            <a:r>
              <a:rPr lang="es-ES_tradnl" dirty="0" err="1"/>
              <a:t>educacion</a:t>
            </a:r>
            <a:r>
              <a:rPr lang="es-ES_tradnl" dirty="0"/>
              <a:t>, viviendas sociales. </a:t>
            </a:r>
          </a:p>
        </p:txBody>
      </p:sp>
    </p:spTree>
    <p:extLst>
      <p:ext uri="{BB962C8B-B14F-4D97-AF65-F5344CB8AC3E}">
        <p14:creationId xmlns:p14="http://schemas.microsoft.com/office/powerpoint/2010/main" val="11209936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solidFill>
                  <a:srgbClr val="FF0000"/>
                </a:solidFill>
              </a:rPr>
              <a:t>Pol</a:t>
            </a:r>
            <a:r>
              <a:rPr lang="en-US" dirty="0" err="1">
                <a:solidFill>
                  <a:srgbClr val="FF0000"/>
                </a:solidFill>
              </a:rPr>
              <a:t>í</a:t>
            </a:r>
            <a:r>
              <a:rPr lang="es-ES_tradnl" dirty="0">
                <a:solidFill>
                  <a:srgbClr val="FF0000"/>
                </a:solidFill>
              </a:rPr>
              <a:t>ticas de </a:t>
            </a:r>
            <a:r>
              <a:rPr lang="es-ES_tradnl" dirty="0" err="1">
                <a:solidFill>
                  <a:srgbClr val="FF0000"/>
                </a:solidFill>
              </a:rPr>
              <a:t>Estabilizacion</a:t>
            </a:r>
            <a:r>
              <a:rPr lang="es-ES_tradnl" dirty="0">
                <a:solidFill>
                  <a:srgbClr val="FF0000"/>
                </a:solidFill>
              </a:rPr>
              <a:t> con Frei-Montalva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s-ES_tradnl" dirty="0"/>
          </a:p>
          <a:p>
            <a:r>
              <a:rPr lang="es-ES_tradnl" dirty="0"/>
              <a:t>La </a:t>
            </a:r>
            <a:r>
              <a:rPr lang="es-ES_tradnl" dirty="0" err="1"/>
              <a:t>politica</a:t>
            </a:r>
            <a:r>
              <a:rPr lang="es-ES_tradnl" dirty="0"/>
              <a:t> de </a:t>
            </a:r>
            <a:r>
              <a:rPr lang="es-ES_tradnl" dirty="0" err="1"/>
              <a:t>estabilizacion</a:t>
            </a:r>
            <a:r>
              <a:rPr lang="es-ES_tradnl" dirty="0"/>
              <a:t>  seria </a:t>
            </a:r>
            <a:r>
              <a:rPr lang="es-ES_tradnl" dirty="0">
                <a:solidFill>
                  <a:srgbClr val="FF0000"/>
                </a:solidFill>
              </a:rPr>
              <a:t>gradual</a:t>
            </a:r>
            <a:r>
              <a:rPr lang="es-ES_tradnl" dirty="0"/>
              <a:t> con metas declinantes de </a:t>
            </a:r>
            <a:r>
              <a:rPr lang="es-ES_tradnl" dirty="0" err="1"/>
              <a:t>inflacion</a:t>
            </a:r>
            <a:r>
              <a:rPr lang="es-ES_tradnl" dirty="0"/>
              <a:t> anual: 1er a</a:t>
            </a:r>
            <a:r>
              <a:rPr lang="en-US" dirty="0" err="1"/>
              <a:t>ño</a:t>
            </a:r>
            <a:r>
              <a:rPr lang="en-US" dirty="0"/>
              <a:t>, 25%, 2do </a:t>
            </a:r>
            <a:r>
              <a:rPr lang="en-US" dirty="0" err="1"/>
              <a:t>año</a:t>
            </a:r>
            <a:r>
              <a:rPr lang="en-US" dirty="0"/>
              <a:t> 15 % y 3er </a:t>
            </a:r>
            <a:r>
              <a:rPr lang="en-US" dirty="0" err="1"/>
              <a:t>año</a:t>
            </a:r>
            <a:r>
              <a:rPr lang="en-US" dirty="0"/>
              <a:t> 10 %. Se </a:t>
            </a:r>
            <a:r>
              <a:rPr lang="en-US" dirty="0" err="1"/>
              <a:t>apoyo</a:t>
            </a:r>
            <a:r>
              <a:rPr lang="en-US" dirty="0"/>
              <a:t> en un </a:t>
            </a:r>
            <a:r>
              <a:rPr lang="en-US" dirty="0" err="1"/>
              <a:t>modelo</a:t>
            </a:r>
            <a:r>
              <a:rPr lang="en-US" dirty="0"/>
              <a:t> de </a:t>
            </a:r>
            <a:r>
              <a:rPr lang="en-US" dirty="0" err="1"/>
              <a:t>costos</a:t>
            </a:r>
            <a:r>
              <a:rPr lang="en-US" dirty="0"/>
              <a:t> y de </a:t>
            </a:r>
            <a:r>
              <a:rPr lang="en-US" dirty="0" err="1"/>
              <a:t>demanda</a:t>
            </a:r>
            <a:r>
              <a:rPr lang="en-US" dirty="0"/>
              <a:t>.</a:t>
            </a:r>
            <a:endParaRPr lang="es-ES_tradnl" dirty="0"/>
          </a:p>
          <a:p>
            <a:endParaRPr lang="es-ES_tradnl" dirty="0"/>
          </a:p>
          <a:p>
            <a:r>
              <a:rPr lang="es-ES_tradnl" dirty="0"/>
              <a:t>Uso de tipo de cambio programado que buscaba proteger el tipo de cambio real de la </a:t>
            </a:r>
            <a:r>
              <a:rPr lang="es-ES_tradnl" dirty="0" err="1"/>
              <a:t>inflaci</a:t>
            </a:r>
            <a:r>
              <a:rPr lang="en-US" dirty="0"/>
              <a:t>ó</a:t>
            </a:r>
            <a:r>
              <a:rPr lang="es-ES_tradnl" dirty="0"/>
              <a:t>n y alcanzar un determinado tipo de cambio real. Tablita pre-anunciada de valores del dólar. </a:t>
            </a:r>
          </a:p>
          <a:p>
            <a:r>
              <a:rPr lang="es-ES_tradnl" dirty="0"/>
              <a:t>Control del </a:t>
            </a:r>
            <a:r>
              <a:rPr lang="es-ES_tradnl" dirty="0" err="1"/>
              <a:t>cr</a:t>
            </a:r>
            <a:r>
              <a:rPr lang="en-US" dirty="0" err="1"/>
              <a:t>é</a:t>
            </a:r>
            <a:r>
              <a:rPr lang="es-ES_tradnl" dirty="0" err="1"/>
              <a:t>dito</a:t>
            </a:r>
            <a:r>
              <a:rPr lang="es-ES_tradnl" dirty="0"/>
              <a:t> interno del Banco Central.</a:t>
            </a:r>
          </a:p>
          <a:p>
            <a:r>
              <a:rPr lang="es-ES_tradnl" dirty="0"/>
              <a:t>Mayor racionalidad en las </a:t>
            </a:r>
            <a:r>
              <a:rPr lang="es-ES_tradnl" dirty="0" err="1"/>
              <a:t>pol</a:t>
            </a:r>
            <a:r>
              <a:rPr lang="en-US" dirty="0" err="1"/>
              <a:t>í</a:t>
            </a:r>
            <a:r>
              <a:rPr lang="es-ES_tradnl" dirty="0"/>
              <a:t>ticas de comercio exterior.</a:t>
            </a:r>
          </a:p>
          <a:p>
            <a:r>
              <a:rPr lang="es-ES_tradnl" dirty="0"/>
              <a:t>Reajuste salariales para preservar y aumentar </a:t>
            </a:r>
            <a:r>
              <a:rPr lang="es-ES_tradnl" dirty="0" err="1"/>
              <a:t>participaci</a:t>
            </a:r>
            <a:r>
              <a:rPr lang="en-US" dirty="0"/>
              <a:t>ó</a:t>
            </a:r>
            <a:r>
              <a:rPr lang="es-ES_tradnl" dirty="0"/>
              <a:t>n de salarios en la renta nacional (escenario de </a:t>
            </a:r>
            <a:r>
              <a:rPr lang="es-ES_tradnl" dirty="0" err="1"/>
              <a:t>inflacion</a:t>
            </a:r>
            <a:r>
              <a:rPr lang="es-ES_tradnl" dirty="0"/>
              <a:t> decreciente). </a:t>
            </a:r>
          </a:p>
          <a:p>
            <a:r>
              <a:rPr lang="es-ES_tradnl" dirty="0"/>
              <a:t>La </a:t>
            </a:r>
            <a:r>
              <a:rPr lang="es-ES_tradnl" dirty="0" err="1"/>
              <a:t>inflacion</a:t>
            </a:r>
            <a:r>
              <a:rPr lang="es-ES_tradnl" dirty="0"/>
              <a:t> se control entre 1965-67 y </a:t>
            </a:r>
            <a:r>
              <a:rPr lang="es-ES_tradnl" dirty="0" err="1"/>
              <a:t>despu</a:t>
            </a:r>
            <a:r>
              <a:rPr lang="en-US" dirty="0" err="1"/>
              <a:t>é</a:t>
            </a:r>
            <a:r>
              <a:rPr lang="es-ES_tradnl" dirty="0"/>
              <a:t>s repunta nuevamente. </a:t>
            </a:r>
          </a:p>
          <a:p>
            <a:r>
              <a:rPr lang="es-ES_tradnl" dirty="0"/>
              <a:t>El programa se beneficio de  </a:t>
            </a:r>
            <a:r>
              <a:rPr lang="es-ES_tradnl" dirty="0">
                <a:solidFill>
                  <a:srgbClr val="FF0000"/>
                </a:solidFill>
              </a:rPr>
              <a:t>mayor precio del cobre y de </a:t>
            </a:r>
            <a:r>
              <a:rPr lang="es-ES_tradnl" dirty="0" err="1">
                <a:solidFill>
                  <a:srgbClr val="FF0000"/>
                </a:solidFill>
              </a:rPr>
              <a:t>reprogramacion</a:t>
            </a:r>
            <a:r>
              <a:rPr lang="es-ES_tradnl" dirty="0"/>
              <a:t> </a:t>
            </a:r>
            <a:r>
              <a:rPr lang="es-ES_tradnl" dirty="0">
                <a:solidFill>
                  <a:srgbClr val="FF0000"/>
                </a:solidFill>
              </a:rPr>
              <a:t>de deuda externa</a:t>
            </a:r>
            <a:r>
              <a:rPr lang="es-ES_tradnl" dirty="0"/>
              <a:t> que mejoro la balanza de pagos y la </a:t>
            </a:r>
            <a:r>
              <a:rPr lang="es-ES_tradnl" dirty="0" err="1"/>
              <a:t>situacion</a:t>
            </a:r>
            <a:r>
              <a:rPr lang="es-ES_tradnl" dirty="0"/>
              <a:t> fiscal.  </a:t>
            </a:r>
          </a:p>
        </p:txBody>
      </p:sp>
    </p:spTree>
    <p:extLst>
      <p:ext uri="{BB962C8B-B14F-4D97-AF65-F5344CB8AC3E}">
        <p14:creationId xmlns:p14="http://schemas.microsoft.com/office/powerpoint/2010/main" val="17893835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solidFill>
                  <a:srgbClr val="FF0000"/>
                </a:solidFill>
              </a:rPr>
              <a:t>Vulnerabilidades, problemas y legados de largo plazo en el programa de Frei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Los reajustes de remuneraciones excedieron lo programado. Desborde salarial y </a:t>
            </a:r>
            <a:r>
              <a:rPr lang="es-ES_tradnl" dirty="0" err="1"/>
              <a:t>presion</a:t>
            </a:r>
            <a:r>
              <a:rPr lang="es-ES_tradnl" dirty="0"/>
              <a:t> de costos, llevaron a mayor </a:t>
            </a:r>
            <a:r>
              <a:rPr lang="es-ES_tradnl" dirty="0" err="1"/>
              <a:t>inflacion</a:t>
            </a:r>
            <a:r>
              <a:rPr lang="es-ES_tradnl" dirty="0"/>
              <a:t> que las metas del gobierno.</a:t>
            </a:r>
          </a:p>
          <a:p>
            <a:r>
              <a:rPr lang="es-ES_tradnl" dirty="0"/>
              <a:t>El crecimiento </a:t>
            </a:r>
            <a:r>
              <a:rPr lang="es-ES_tradnl" dirty="0" err="1"/>
              <a:t>economico</a:t>
            </a:r>
            <a:r>
              <a:rPr lang="es-ES_tradnl" dirty="0"/>
              <a:t> fue inferior al esperado. Metas sobre-optimistas? </a:t>
            </a:r>
          </a:p>
          <a:p>
            <a:r>
              <a:rPr lang="es-ES_tradnl" dirty="0" err="1"/>
              <a:t>Racionalizacion</a:t>
            </a:r>
            <a:r>
              <a:rPr lang="es-ES_tradnl" dirty="0"/>
              <a:t> del comercio exterior fue menor al deseado.</a:t>
            </a:r>
          </a:p>
          <a:p>
            <a:r>
              <a:rPr lang="es-ES_tradnl" dirty="0"/>
              <a:t>Los resultados fueron, en general positivos, pero las expectativas eran muy altas. Reformas estructurales como reforma agraria, </a:t>
            </a:r>
            <a:r>
              <a:rPr lang="es-ES_tradnl" dirty="0" err="1"/>
              <a:t>chilenizacion</a:t>
            </a:r>
            <a:r>
              <a:rPr lang="es-ES_tradnl" dirty="0"/>
              <a:t> del cobre . Jutas de vecinos, </a:t>
            </a:r>
            <a:r>
              <a:rPr lang="es-ES_tradnl" dirty="0" err="1"/>
              <a:t>sindicalizacion</a:t>
            </a:r>
            <a:r>
              <a:rPr lang="es-ES_tradnl" dirty="0"/>
              <a:t> campesina perduraron en el tiempo.  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847594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D6DB2D-FC42-42F3-A9DF-F483F1DD1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3600" dirty="0">
                <a:solidFill>
                  <a:srgbClr val="FF0000"/>
                </a:solidFill>
              </a:rPr>
              <a:t>Evolución de la inflación en gobierno de Frei-M. (tasa de variación del IPC, 1964-1970)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8DD0548-558D-4F48-977C-FC5D15F41D18}"/>
              </a:ext>
            </a:extLst>
          </p:cNvPr>
          <p:cNvSpPr txBox="1"/>
          <p:nvPr/>
        </p:nvSpPr>
        <p:spPr>
          <a:xfrm>
            <a:off x="4968415" y="6123543"/>
            <a:ext cx="2255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Fuente: Banco Central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79AEBDE-D132-4AB8-BFFF-5FD130A1FD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8708" y="1690688"/>
            <a:ext cx="7274583" cy="437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2714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D6DB2D-FC42-42F3-A9DF-F483F1DD1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3200" dirty="0">
                <a:solidFill>
                  <a:srgbClr val="FF0000"/>
                </a:solidFill>
              </a:rPr>
              <a:t>Govbierno de Frei-M. Tasa de variación del PIB per cápita, (1964-1970)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731DD1E-D66A-428D-9359-2AF1070FB5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38" y="1589087"/>
            <a:ext cx="7731123" cy="464594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A0464556-2F07-4F1C-872F-28146FB3CBAC}"/>
              </a:ext>
            </a:extLst>
          </p:cNvPr>
          <p:cNvSpPr txBox="1"/>
          <p:nvPr/>
        </p:nvSpPr>
        <p:spPr>
          <a:xfrm>
            <a:off x="4819753" y="6123543"/>
            <a:ext cx="2552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Fuente: </a:t>
            </a:r>
            <a:r>
              <a:rPr lang="es-CL" dirty="0" err="1"/>
              <a:t>Maddison</a:t>
            </a:r>
            <a:r>
              <a:rPr lang="es-CL" dirty="0"/>
              <a:t> (2013)</a:t>
            </a:r>
          </a:p>
        </p:txBody>
      </p:sp>
    </p:spTree>
    <p:extLst>
      <p:ext uri="{BB962C8B-B14F-4D97-AF65-F5344CB8AC3E}">
        <p14:creationId xmlns:p14="http://schemas.microsoft.com/office/powerpoint/2010/main" val="13654670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91821C-F55A-4568-B61F-15BE80B31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3600" dirty="0">
                <a:solidFill>
                  <a:srgbClr val="FF0000"/>
                </a:solidFill>
              </a:rPr>
              <a:t>Tres Programas de Estabilizacion (inflación, tasa de variación del IPC, 1964-1970)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674296D-7EA4-47D8-A3B0-6F4C1AA3AB42}"/>
              </a:ext>
            </a:extLst>
          </p:cNvPr>
          <p:cNvSpPr txBox="1"/>
          <p:nvPr/>
        </p:nvSpPr>
        <p:spPr>
          <a:xfrm>
            <a:off x="5220361" y="6123543"/>
            <a:ext cx="2255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Fuente: Banco Central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AD42A02-01E0-4321-A4B9-09E8E2B99C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4846" y="1690688"/>
            <a:ext cx="7922308" cy="4255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2196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91821C-F55A-4568-B61F-15BE80B31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3600" dirty="0">
                <a:solidFill>
                  <a:srgbClr val="FF0000"/>
                </a:solidFill>
              </a:rPr>
              <a:t>Tasa de variación del PIB per cápita, (1964-1970)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674296D-7EA4-47D8-A3B0-6F4C1AA3AB42}"/>
              </a:ext>
            </a:extLst>
          </p:cNvPr>
          <p:cNvSpPr txBox="1"/>
          <p:nvPr/>
        </p:nvSpPr>
        <p:spPr>
          <a:xfrm>
            <a:off x="4819753" y="6123543"/>
            <a:ext cx="2552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Fuente: </a:t>
            </a:r>
            <a:r>
              <a:rPr lang="es-CL" dirty="0" err="1"/>
              <a:t>Maddison</a:t>
            </a:r>
            <a:r>
              <a:rPr lang="es-CL" dirty="0"/>
              <a:t> (2013)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28F54AC-272A-4478-86AB-DE47C96521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7200" y="1571970"/>
            <a:ext cx="7177600" cy="4313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438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FDC11-EAB2-664E-8EE7-83297F7F1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Modelos de inflación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15B2C-EE93-2D4C-B71B-F85A89CC5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Modelo de inflación I (Ecuación cuantitativa del dinero)</a:t>
            </a:r>
          </a:p>
          <a:p>
            <a:r>
              <a:rPr lang="es-ES" dirty="0"/>
              <a:t>MV=PQ</a:t>
            </a:r>
          </a:p>
          <a:p>
            <a:r>
              <a:rPr lang="es-ES" dirty="0"/>
              <a:t>M=cantidad de dinero, V=velocidad de circulación, P=nivel de precios,</a:t>
            </a:r>
          </a:p>
          <a:p>
            <a:r>
              <a:rPr lang="es-ES" dirty="0"/>
              <a:t>Q=Producto real.</a:t>
            </a:r>
          </a:p>
          <a:p>
            <a:r>
              <a:rPr lang="es-ES" dirty="0"/>
              <a:t>Modelo de Inflación II (inflación de costos)</a:t>
            </a:r>
          </a:p>
          <a:p>
            <a:r>
              <a:rPr lang="es-ES" dirty="0"/>
              <a:t>gP= a </a:t>
            </a:r>
            <a:r>
              <a:rPr lang="es-ES" dirty="0" err="1"/>
              <a:t>gw</a:t>
            </a:r>
            <a:r>
              <a:rPr lang="es-ES" dirty="0"/>
              <a:t>+ (1-a)[</a:t>
            </a:r>
            <a:r>
              <a:rPr lang="es-ES" dirty="0" err="1"/>
              <a:t>ge</a:t>
            </a:r>
            <a:r>
              <a:rPr lang="es-ES" dirty="0"/>
              <a:t> +</a:t>
            </a:r>
            <a:r>
              <a:rPr lang="es-ES" dirty="0" err="1"/>
              <a:t>gp</a:t>
            </a:r>
            <a:r>
              <a:rPr lang="es-ES" dirty="0"/>
              <a:t>*]</a:t>
            </a:r>
          </a:p>
          <a:p>
            <a:r>
              <a:rPr lang="es-ES" dirty="0"/>
              <a:t>g =tasa de variación en variable x (salarios=w, tipo de cambio=e, precios internacionales, p*)</a:t>
            </a:r>
          </a:p>
        </p:txBody>
      </p:sp>
    </p:spTree>
    <p:extLst>
      <p:ext uri="{BB962C8B-B14F-4D97-AF65-F5344CB8AC3E}">
        <p14:creationId xmlns:p14="http://schemas.microsoft.com/office/powerpoint/2010/main" val="28851302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sz="3200" dirty="0">
                <a:solidFill>
                  <a:srgbClr val="FF0000"/>
                </a:solidFill>
              </a:rPr>
              <a:t>Desigualdad y </a:t>
            </a:r>
            <a:r>
              <a:rPr lang="es-ES_tradnl" sz="3200" dirty="0" err="1">
                <a:solidFill>
                  <a:srgbClr val="FF0000"/>
                </a:solidFill>
              </a:rPr>
              <a:t>Estabilizacion</a:t>
            </a:r>
            <a:r>
              <a:rPr lang="es-ES_tradnl" sz="3200">
                <a:solidFill>
                  <a:srgbClr val="FF0000"/>
                </a:solidFill>
              </a:rPr>
              <a:t>: </a:t>
            </a:r>
            <a:r>
              <a:rPr lang="es-ES_tradnl" sz="3200" dirty="0">
                <a:solidFill>
                  <a:srgbClr val="FF0000"/>
                </a:solidFill>
              </a:rPr>
              <a:t>como se comporto el </a:t>
            </a:r>
            <a:r>
              <a:rPr lang="es-ES_tradnl" sz="3200" dirty="0" err="1">
                <a:solidFill>
                  <a:srgbClr val="FF0000"/>
                </a:solidFill>
              </a:rPr>
              <a:t>Gini</a:t>
            </a:r>
            <a:r>
              <a:rPr lang="es-ES_tradnl" sz="3200" dirty="0">
                <a:solidFill>
                  <a:srgbClr val="FF0000"/>
                </a:solidFill>
              </a:rPr>
              <a:t>, </a:t>
            </a:r>
            <a:r>
              <a:rPr lang="es-ES_tradnl" sz="3200" dirty="0" err="1">
                <a:solidFill>
                  <a:srgbClr val="FF0000"/>
                </a:solidFill>
              </a:rPr>
              <a:t>participacion</a:t>
            </a:r>
            <a:r>
              <a:rPr lang="es-ES_tradnl" sz="3200" dirty="0">
                <a:solidFill>
                  <a:srgbClr val="FF0000"/>
                </a:solidFill>
              </a:rPr>
              <a:t> del trabajo y </a:t>
            </a:r>
            <a:r>
              <a:rPr lang="es-ES_tradnl" sz="3200" dirty="0" err="1">
                <a:solidFill>
                  <a:srgbClr val="FF0000"/>
                </a:solidFill>
              </a:rPr>
              <a:t>participacion</a:t>
            </a:r>
            <a:r>
              <a:rPr lang="es-ES_tradnl" sz="3200" dirty="0">
                <a:solidFill>
                  <a:srgbClr val="FF0000"/>
                </a:solidFill>
              </a:rPr>
              <a:t> del 1% en el periodo 1938-1970?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Medidas estad</a:t>
            </a:r>
            <a:r>
              <a:rPr lang="en-US" dirty="0" err="1"/>
              <a:t>í</a:t>
            </a:r>
            <a:r>
              <a:rPr lang="es-ES_tradnl" dirty="0" err="1"/>
              <a:t>sticas</a:t>
            </a:r>
            <a:r>
              <a:rPr lang="es-ES_tradnl" dirty="0"/>
              <a:t>: </a:t>
            </a:r>
          </a:p>
          <a:p>
            <a:r>
              <a:rPr lang="es-ES_tradnl" dirty="0"/>
              <a:t>Coeficiente de </a:t>
            </a:r>
            <a:r>
              <a:rPr lang="es-ES_tradnl" dirty="0" err="1"/>
              <a:t>gini</a:t>
            </a:r>
            <a:r>
              <a:rPr lang="es-ES_tradnl" dirty="0"/>
              <a:t>.</a:t>
            </a:r>
          </a:p>
          <a:p>
            <a:r>
              <a:rPr lang="es-ES_tradnl" dirty="0" err="1"/>
              <a:t>Participacion</a:t>
            </a:r>
            <a:r>
              <a:rPr lang="es-ES_tradnl" dirty="0"/>
              <a:t> del trabajo en el ingreso nacional.</a:t>
            </a:r>
          </a:p>
          <a:p>
            <a:r>
              <a:rPr lang="es-ES_tradnl" dirty="0" err="1"/>
              <a:t>Proporcion</a:t>
            </a:r>
            <a:r>
              <a:rPr lang="es-ES_tradnl" dirty="0"/>
              <a:t> del ingreso que va al 1 por ciento mas rico. </a:t>
            </a:r>
          </a:p>
          <a:p>
            <a:r>
              <a:rPr lang="es-ES_tradnl" dirty="0"/>
              <a:t>Desigualdad se reduce en periodo de gobiernos radicales: 1938-1952.</a:t>
            </a:r>
          </a:p>
          <a:p>
            <a:r>
              <a:rPr lang="es-ES_tradnl" dirty="0"/>
              <a:t>Aumenta en el gobierno de Iba</a:t>
            </a:r>
            <a:r>
              <a:rPr lang="en-US" dirty="0" err="1"/>
              <a:t>ñ</a:t>
            </a:r>
            <a:r>
              <a:rPr lang="es-ES_tradnl" dirty="0" err="1"/>
              <a:t>ez</a:t>
            </a:r>
            <a:r>
              <a:rPr lang="es-ES_tradnl" dirty="0"/>
              <a:t>, </a:t>
            </a:r>
            <a:r>
              <a:rPr lang="es-ES_tradnl" dirty="0" err="1"/>
              <a:t>erratico</a:t>
            </a:r>
            <a:r>
              <a:rPr lang="es-ES_tradnl" dirty="0"/>
              <a:t> aunque con bajas con Alessandri y Frei. </a:t>
            </a:r>
          </a:p>
          <a:p>
            <a:r>
              <a:rPr lang="es-ES_tradnl" dirty="0" err="1"/>
              <a:t>Relaci</a:t>
            </a:r>
            <a:r>
              <a:rPr lang="en-US" dirty="0"/>
              <a:t>ó</a:t>
            </a:r>
            <a:r>
              <a:rPr lang="es-ES_tradnl" dirty="0"/>
              <a:t>n </a:t>
            </a:r>
            <a:r>
              <a:rPr lang="es-ES_tradnl" dirty="0" err="1"/>
              <a:t>inflaci</a:t>
            </a:r>
            <a:r>
              <a:rPr lang="en-US" dirty="0"/>
              <a:t>ó</a:t>
            </a:r>
            <a:r>
              <a:rPr lang="es-ES_tradnl" dirty="0"/>
              <a:t>n-Desigualdad   </a:t>
            </a:r>
          </a:p>
        </p:txBody>
      </p:sp>
    </p:spTree>
    <p:extLst>
      <p:ext uri="{BB962C8B-B14F-4D97-AF65-F5344CB8AC3E}">
        <p14:creationId xmlns:p14="http://schemas.microsoft.com/office/powerpoint/2010/main" val="8212199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C341DB24-F986-486B-A830-4103D80B744B}"/>
              </a:ext>
            </a:extLst>
          </p:cNvPr>
          <p:cNvSpPr txBox="1"/>
          <p:nvPr/>
        </p:nvSpPr>
        <p:spPr>
          <a:xfrm>
            <a:off x="3336008" y="527850"/>
            <a:ext cx="54675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3200" dirty="0"/>
              <a:t>Coeficiente de Gini (1938-1970)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E39267EC-D120-4E3A-B734-F1E51AEB0B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101" y="1237858"/>
            <a:ext cx="8763797" cy="4766826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C43BC95A-523D-4A58-AA05-64ADA8D14FA4}"/>
              </a:ext>
            </a:extLst>
          </p:cNvPr>
          <p:cNvSpPr txBox="1"/>
          <p:nvPr/>
        </p:nvSpPr>
        <p:spPr>
          <a:xfrm>
            <a:off x="5001491" y="6145484"/>
            <a:ext cx="2461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Rodríguez Weber (2014)</a:t>
            </a:r>
          </a:p>
        </p:txBody>
      </p:sp>
    </p:spTree>
    <p:extLst>
      <p:ext uri="{BB962C8B-B14F-4D97-AF65-F5344CB8AC3E}">
        <p14:creationId xmlns:p14="http://schemas.microsoft.com/office/powerpoint/2010/main" val="3794632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426161A-A602-4AB1-97CD-D16A6FF8EC6B}"/>
              </a:ext>
            </a:extLst>
          </p:cNvPr>
          <p:cNvSpPr/>
          <p:nvPr/>
        </p:nvSpPr>
        <p:spPr>
          <a:xfrm>
            <a:off x="1290902" y="546426"/>
            <a:ext cx="96101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 err="1"/>
              <a:t>Retribución</a:t>
            </a:r>
            <a:r>
              <a:rPr lang="en-US" sz="2800" dirty="0"/>
              <a:t> al </a:t>
            </a:r>
            <a:r>
              <a:rPr lang="en-US" sz="2800" dirty="0" err="1"/>
              <a:t>trabajo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el total del </a:t>
            </a:r>
            <a:r>
              <a:rPr lang="en-US" sz="2800" dirty="0" err="1"/>
              <a:t>Ingreso</a:t>
            </a:r>
            <a:r>
              <a:rPr lang="en-US" sz="2800" dirty="0"/>
              <a:t> Interior (1938-1970)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416575E-A001-4E45-8D39-AAF54C652C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2976" y="1433543"/>
            <a:ext cx="8146047" cy="4481168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70665244-7321-4480-8055-8FF3FD212B70}"/>
              </a:ext>
            </a:extLst>
          </p:cNvPr>
          <p:cNvSpPr/>
          <p:nvPr/>
        </p:nvSpPr>
        <p:spPr>
          <a:xfrm>
            <a:off x="4865245" y="5942242"/>
            <a:ext cx="2461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/>
              <a:t>Rodríguez Weber (2014)</a:t>
            </a:r>
          </a:p>
        </p:txBody>
      </p:sp>
    </p:spTree>
    <p:extLst>
      <p:ext uri="{BB962C8B-B14F-4D97-AF65-F5344CB8AC3E}">
        <p14:creationId xmlns:p14="http://schemas.microsoft.com/office/powerpoint/2010/main" val="20959540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A9222981-4B04-42B4-9633-842CB80A6836}"/>
              </a:ext>
            </a:extLst>
          </p:cNvPr>
          <p:cNvSpPr/>
          <p:nvPr/>
        </p:nvSpPr>
        <p:spPr>
          <a:xfrm>
            <a:off x="996110" y="518058"/>
            <a:ext cx="10199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 err="1"/>
              <a:t>Porción</a:t>
            </a:r>
            <a:r>
              <a:rPr lang="en-US" sz="2800" dirty="0"/>
              <a:t> del </a:t>
            </a:r>
            <a:r>
              <a:rPr lang="en-US" sz="2800" dirty="0" err="1"/>
              <a:t>Ingreso</a:t>
            </a:r>
            <a:r>
              <a:rPr lang="en-US" sz="2800" dirty="0"/>
              <a:t> Nacional </a:t>
            </a:r>
            <a:r>
              <a:rPr lang="en-US" sz="2800" dirty="0" err="1"/>
              <a:t>captado</a:t>
            </a:r>
            <a:r>
              <a:rPr lang="en-US" sz="2800" dirty="0"/>
              <a:t> </a:t>
            </a:r>
            <a:r>
              <a:rPr lang="en-US" sz="2800" dirty="0" err="1"/>
              <a:t>por</a:t>
            </a:r>
            <a:r>
              <a:rPr lang="en-US" sz="2800" dirty="0"/>
              <a:t> el 1% superior (1938-1970)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77FAB93-812B-45FF-A040-F1787A744D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4726" y="1339997"/>
            <a:ext cx="8802547" cy="4878947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A702CA59-4FEB-4142-9053-81EAC37EF9F0}"/>
              </a:ext>
            </a:extLst>
          </p:cNvPr>
          <p:cNvSpPr/>
          <p:nvPr/>
        </p:nvSpPr>
        <p:spPr>
          <a:xfrm>
            <a:off x="4865245" y="6218944"/>
            <a:ext cx="2461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/>
              <a:t>Rodríguez Weber (2014)</a:t>
            </a:r>
          </a:p>
        </p:txBody>
      </p:sp>
    </p:spTree>
    <p:extLst>
      <p:ext uri="{BB962C8B-B14F-4D97-AF65-F5344CB8AC3E}">
        <p14:creationId xmlns:p14="http://schemas.microsoft.com/office/powerpoint/2010/main" val="18217306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A51B5AAC-D898-4661-B29A-92886B7AC5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284" y="1248230"/>
            <a:ext cx="9221432" cy="4925806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3FF1606E-C7CB-4F0E-AF18-81BF4763678C}"/>
              </a:ext>
            </a:extLst>
          </p:cNvPr>
          <p:cNvSpPr txBox="1"/>
          <p:nvPr/>
        </p:nvSpPr>
        <p:spPr>
          <a:xfrm>
            <a:off x="3082835" y="554181"/>
            <a:ext cx="60263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800" dirty="0"/>
              <a:t>Indicadores de desigualdad (1929-1970)</a:t>
            </a:r>
            <a:endParaRPr lang="es-CL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BC78FA78-C5B1-4422-AADF-59C0E71B37F0}"/>
              </a:ext>
            </a:extLst>
          </p:cNvPr>
          <p:cNvSpPr/>
          <p:nvPr/>
        </p:nvSpPr>
        <p:spPr>
          <a:xfrm>
            <a:off x="4865246" y="6174036"/>
            <a:ext cx="2461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/>
              <a:t>Rodríguez Weber (2014)</a:t>
            </a:r>
          </a:p>
        </p:txBody>
      </p:sp>
    </p:spTree>
    <p:extLst>
      <p:ext uri="{BB962C8B-B14F-4D97-AF65-F5344CB8AC3E}">
        <p14:creationId xmlns:p14="http://schemas.microsoft.com/office/powerpoint/2010/main" val="21068652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97314325-9000-46AD-9824-EF163E1BC0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0645" y="1167247"/>
            <a:ext cx="8010709" cy="4813959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E7D44F2D-C763-4A9A-BC4C-63AFBC6D0863}"/>
              </a:ext>
            </a:extLst>
          </p:cNvPr>
          <p:cNvSpPr txBox="1"/>
          <p:nvPr/>
        </p:nvSpPr>
        <p:spPr>
          <a:xfrm>
            <a:off x="2931222" y="420914"/>
            <a:ext cx="63295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3200" dirty="0"/>
              <a:t>Inflación vs Desigualdad (1938-1970)</a:t>
            </a:r>
          </a:p>
        </p:txBody>
      </p:sp>
    </p:spTree>
    <p:extLst>
      <p:ext uri="{BB962C8B-B14F-4D97-AF65-F5344CB8AC3E}">
        <p14:creationId xmlns:p14="http://schemas.microsoft.com/office/powerpoint/2010/main" val="9773075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748696DD-AC97-405A-9FB3-A8F62F5E5AAC}"/>
              </a:ext>
            </a:extLst>
          </p:cNvPr>
          <p:cNvSpPr/>
          <p:nvPr/>
        </p:nvSpPr>
        <p:spPr>
          <a:xfrm>
            <a:off x="2017724" y="528843"/>
            <a:ext cx="86299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3200" dirty="0"/>
              <a:t>Inflación vs Concentración del Ingreso (1938-1970)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D77D72D-2CAF-4E1C-9797-F705CBEDB0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0840" y="1113618"/>
            <a:ext cx="7943694" cy="4773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7588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74F6C9-94C9-4872-BCFD-64EDB6994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3600" dirty="0">
                <a:solidFill>
                  <a:srgbClr val="FF0000"/>
                </a:solidFill>
              </a:rPr>
              <a:t>Inflación vs Desigualdad I: Variación en el IPC y variación en coeficiente de Gini, 1930-1970.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E5305A6-7D62-4445-9B54-CF54A3A398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324" y="1690688"/>
            <a:ext cx="7201351" cy="4327583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51730C4-F0DB-4A75-BC24-31E2B5D3FE3A}"/>
              </a:ext>
            </a:extLst>
          </p:cNvPr>
          <p:cNvSpPr txBox="1"/>
          <p:nvPr/>
        </p:nvSpPr>
        <p:spPr>
          <a:xfrm>
            <a:off x="3250540" y="6018271"/>
            <a:ext cx="5690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Elaboración propia en base a Weber (2014) y Banco Central</a:t>
            </a:r>
          </a:p>
        </p:txBody>
      </p:sp>
    </p:spTree>
    <p:extLst>
      <p:ext uri="{BB962C8B-B14F-4D97-AF65-F5344CB8AC3E}">
        <p14:creationId xmlns:p14="http://schemas.microsoft.com/office/powerpoint/2010/main" val="4405828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74F6C9-94C9-4872-BCFD-64EDB6994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sz="3600" dirty="0">
                <a:solidFill>
                  <a:srgbClr val="FF0000"/>
                </a:solidFill>
              </a:rPr>
              <a:t>Inflación vs distribución funcional del ingreso II :Variación en el IPC y variación en participacion del trabajo en el ingreso (</a:t>
            </a:r>
            <a:r>
              <a:rPr lang="es-CL" sz="3600" i="1" dirty="0">
                <a:solidFill>
                  <a:srgbClr val="FF0000"/>
                </a:solidFill>
              </a:rPr>
              <a:t>labor share)</a:t>
            </a:r>
            <a:r>
              <a:rPr lang="es-CL" sz="3600" dirty="0">
                <a:solidFill>
                  <a:srgbClr val="FF0000"/>
                </a:solidFill>
              </a:rPr>
              <a:t>, 1930-1970.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51730C4-F0DB-4A75-BC24-31E2B5D3FE3A}"/>
              </a:ext>
            </a:extLst>
          </p:cNvPr>
          <p:cNvSpPr txBox="1"/>
          <p:nvPr/>
        </p:nvSpPr>
        <p:spPr>
          <a:xfrm>
            <a:off x="3250540" y="6018271"/>
            <a:ext cx="5690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Elaboración propia en base a Weber (2014) y Banco Central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48EFD67-F738-412A-8534-1D0CCA0BD3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5398" y="1690688"/>
            <a:ext cx="6961203" cy="4183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4129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74F6C9-94C9-4872-BCFD-64EDB6994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3600" dirty="0">
                <a:solidFill>
                  <a:srgbClr val="FF0000"/>
                </a:solidFill>
              </a:rPr>
              <a:t>Inflación vs concentración del ingreso III: Variación en el IPC y variación en </a:t>
            </a:r>
            <a:r>
              <a:rPr lang="es-CL" sz="3600" i="1" dirty="0">
                <a:solidFill>
                  <a:srgbClr val="FF0000"/>
                </a:solidFill>
              </a:rPr>
              <a:t>top 1% share</a:t>
            </a:r>
            <a:r>
              <a:rPr lang="es-CL" sz="3600" dirty="0">
                <a:solidFill>
                  <a:srgbClr val="FF0000"/>
                </a:solidFill>
              </a:rPr>
              <a:t>, 1930-1970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51730C4-F0DB-4A75-BC24-31E2B5D3FE3A}"/>
              </a:ext>
            </a:extLst>
          </p:cNvPr>
          <p:cNvSpPr txBox="1"/>
          <p:nvPr/>
        </p:nvSpPr>
        <p:spPr>
          <a:xfrm>
            <a:off x="3250540" y="6018271"/>
            <a:ext cx="5690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Elaboración propia en base a Weber (2014) y Banco Central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3F9B05D-4990-4FDD-B1D8-7E9C742454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690" y="1690688"/>
            <a:ext cx="7080619" cy="4255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300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74A496-A3F8-48CB-AFBC-7D4D0BC3F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2800" dirty="0"/>
              <a:t>Inflación por década (porcentaje de variación en el IPC por década y tasa anual promedio por década del IPC, 1880-1970)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7827C47-4C03-4808-8FF0-6686A1DFA7A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244436" y="1690688"/>
          <a:ext cx="8215746" cy="4294474"/>
        </p:xfrm>
        <a:graphic>
          <a:graphicData uri="http://schemas.openxmlformats.org/drawingml/2006/table">
            <a:tbl>
              <a:tblPr>
                <a:tableStyleId>{EB344D84-9AFB-497E-A393-DC336BA19D2E}</a:tableStyleId>
              </a:tblPr>
              <a:tblGrid>
                <a:gridCol w="1369291">
                  <a:extLst>
                    <a:ext uri="{9D8B030D-6E8A-4147-A177-3AD203B41FA5}">
                      <a16:colId xmlns:a16="http://schemas.microsoft.com/office/drawing/2014/main" val="442216375"/>
                    </a:ext>
                  </a:extLst>
                </a:gridCol>
                <a:gridCol w="1369291">
                  <a:extLst>
                    <a:ext uri="{9D8B030D-6E8A-4147-A177-3AD203B41FA5}">
                      <a16:colId xmlns:a16="http://schemas.microsoft.com/office/drawing/2014/main" val="1455553614"/>
                    </a:ext>
                  </a:extLst>
                </a:gridCol>
                <a:gridCol w="1369291">
                  <a:extLst>
                    <a:ext uri="{9D8B030D-6E8A-4147-A177-3AD203B41FA5}">
                      <a16:colId xmlns:a16="http://schemas.microsoft.com/office/drawing/2014/main" val="1292315095"/>
                    </a:ext>
                  </a:extLst>
                </a:gridCol>
                <a:gridCol w="1369291">
                  <a:extLst>
                    <a:ext uri="{9D8B030D-6E8A-4147-A177-3AD203B41FA5}">
                      <a16:colId xmlns:a16="http://schemas.microsoft.com/office/drawing/2014/main" val="3652432480"/>
                    </a:ext>
                  </a:extLst>
                </a:gridCol>
                <a:gridCol w="1369291">
                  <a:extLst>
                    <a:ext uri="{9D8B030D-6E8A-4147-A177-3AD203B41FA5}">
                      <a16:colId xmlns:a16="http://schemas.microsoft.com/office/drawing/2014/main" val="1974415478"/>
                    </a:ext>
                  </a:extLst>
                </a:gridCol>
                <a:gridCol w="1369291">
                  <a:extLst>
                    <a:ext uri="{9D8B030D-6E8A-4147-A177-3AD203B41FA5}">
                      <a16:colId xmlns:a16="http://schemas.microsoft.com/office/drawing/2014/main" val="1083522260"/>
                    </a:ext>
                  </a:extLst>
                </a:gridCol>
              </a:tblGrid>
              <a:tr h="6606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Período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 dirty="0">
                          <a:effectLst/>
                        </a:rPr>
                        <a:t>Porcentaje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Tasa anual promedio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Período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Porcentaje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Tasa anual promedio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64955923"/>
                  </a:ext>
                </a:extLst>
              </a:tr>
              <a:tr h="330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1811-1820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22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2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1920-1930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30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3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18459519"/>
                  </a:ext>
                </a:extLst>
              </a:tr>
              <a:tr h="330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1820-1830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-21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-3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1930-1940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94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7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6245827"/>
                  </a:ext>
                </a:extLst>
              </a:tr>
              <a:tr h="330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1830-1840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5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0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1940-1950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412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18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4696291"/>
                  </a:ext>
                </a:extLst>
              </a:tr>
              <a:tr h="330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1840-1850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-23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-2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1950-1960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 dirty="0">
                          <a:effectLst/>
                        </a:rPr>
                        <a:t>2.089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36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74887236"/>
                  </a:ext>
                </a:extLst>
              </a:tr>
              <a:tr h="330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1850-1860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34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3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1960-1970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 dirty="0">
                          <a:effectLst/>
                        </a:rPr>
                        <a:t>1.028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26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40510220"/>
                  </a:ext>
                </a:extLst>
              </a:tr>
              <a:tr h="330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1860-1870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0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1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1970-1980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 dirty="0">
                          <a:effectLst/>
                        </a:rPr>
                        <a:t>437.006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162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15154802"/>
                  </a:ext>
                </a:extLst>
              </a:tr>
              <a:tr h="330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1870-1880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62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5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1980-1990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 dirty="0">
                          <a:effectLst/>
                        </a:rPr>
                        <a:t>529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21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88850924"/>
                  </a:ext>
                </a:extLst>
              </a:tr>
              <a:tr h="330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1880-1890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57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5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1990-2000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 dirty="0">
                          <a:effectLst/>
                        </a:rPr>
                        <a:t>124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10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38647029"/>
                  </a:ext>
                </a:extLst>
              </a:tr>
              <a:tr h="330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1890-1900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58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5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2000-2010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 dirty="0">
                          <a:effectLst/>
                        </a:rPr>
                        <a:t>36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3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41102646"/>
                  </a:ext>
                </a:extLst>
              </a:tr>
              <a:tr h="330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1900-1910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109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8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2010-2017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 dirty="0">
                          <a:effectLst/>
                        </a:rPr>
                        <a:t>25</a:t>
                      </a:r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3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2556500"/>
                  </a:ext>
                </a:extLst>
              </a:tr>
              <a:tr h="330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1910-1920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74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600" u="none" strike="noStrike">
                          <a:effectLst/>
                        </a:rPr>
                        <a:t>6</a:t>
                      </a:r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26211206"/>
                  </a:ext>
                </a:extLst>
              </a:tr>
            </a:tbl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F46F1738-FAE8-4698-B763-89F9A521D978}"/>
              </a:ext>
            </a:extLst>
          </p:cNvPr>
          <p:cNvSpPr/>
          <p:nvPr/>
        </p:nvSpPr>
        <p:spPr>
          <a:xfrm>
            <a:off x="1530927" y="6123543"/>
            <a:ext cx="101900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/>
              <a:t>Fuente: 1811-1880 Díaz y Wagner (2008) 1880-1960 </a:t>
            </a:r>
            <a:r>
              <a:rPr lang="es-CL" dirty="0" err="1"/>
              <a:t>Hirschman</a:t>
            </a:r>
            <a:r>
              <a:rPr lang="es-CL" dirty="0"/>
              <a:t> (1963) y 1960-2017 Banco Central</a:t>
            </a:r>
          </a:p>
        </p:txBody>
      </p:sp>
    </p:spTree>
    <p:extLst>
      <p:ext uri="{BB962C8B-B14F-4D97-AF65-F5344CB8AC3E}">
        <p14:creationId xmlns:p14="http://schemas.microsoft.com/office/powerpoint/2010/main" val="7114051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u="sng" dirty="0">
                <a:solidFill>
                  <a:srgbClr val="FF0000"/>
                </a:solidFill>
              </a:rPr>
              <a:t>Chile: Long –run </a:t>
            </a:r>
            <a:r>
              <a:rPr lang="es-ES_tradnl" u="sng" dirty="0" err="1">
                <a:solidFill>
                  <a:srgbClr val="FF0000"/>
                </a:solidFill>
              </a:rPr>
              <a:t>Inequality</a:t>
            </a:r>
            <a:r>
              <a:rPr lang="es-ES_tradnl" u="sng" dirty="0">
                <a:solidFill>
                  <a:srgbClr val="FF0000"/>
                </a:solidFill>
              </a:rPr>
              <a:t>, </a:t>
            </a:r>
            <a:r>
              <a:rPr lang="es-ES_tradnl" u="sng" dirty="0" err="1">
                <a:solidFill>
                  <a:srgbClr val="FF0000"/>
                </a:solidFill>
              </a:rPr>
              <a:t>Gini</a:t>
            </a:r>
            <a:r>
              <a:rPr lang="es-ES_tradnl" u="sng" dirty="0">
                <a:solidFill>
                  <a:srgbClr val="FF0000"/>
                </a:solidFill>
              </a:rPr>
              <a:t> </a:t>
            </a:r>
            <a:r>
              <a:rPr lang="es-ES_tradnl" u="sng" dirty="0" err="1">
                <a:solidFill>
                  <a:srgbClr val="FF0000"/>
                </a:solidFill>
              </a:rPr>
              <a:t>coefficient</a:t>
            </a:r>
            <a:r>
              <a:rPr lang="es-ES_tradnl" u="sng" dirty="0">
                <a:solidFill>
                  <a:srgbClr val="FF0000"/>
                </a:solidFill>
              </a:rPr>
              <a:t> 1850-2009</a:t>
            </a:r>
          </a:p>
        </p:txBody>
      </p:sp>
      <p:graphicFrame>
        <p:nvGraphicFramePr>
          <p:cNvPr id="4" name="1 Gráfico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16513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solidFill>
                  <a:srgbClr val="FF0000"/>
                </a:solidFill>
              </a:rPr>
              <a:t>Lecciones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Tendencia a la </a:t>
            </a:r>
            <a:r>
              <a:rPr lang="es-ES_tradnl" dirty="0" err="1"/>
              <a:t>inflacion</a:t>
            </a:r>
            <a:r>
              <a:rPr lang="es-ES_tradnl" dirty="0"/>
              <a:t> (20 % anual promedio entre 1940-70).</a:t>
            </a:r>
          </a:p>
          <a:p>
            <a:pPr lvl="1"/>
            <a:r>
              <a:rPr lang="es-ES_tradnl" sz="3200" dirty="0"/>
              <a:t>Mas acentuada en la </a:t>
            </a:r>
            <a:r>
              <a:rPr lang="es-ES_tradnl" sz="3200" dirty="0" err="1"/>
              <a:t>decada</a:t>
            </a:r>
            <a:r>
              <a:rPr lang="es-ES_tradnl" sz="3200" dirty="0"/>
              <a:t> de 1950 (1955-56) con Iba</a:t>
            </a:r>
            <a:r>
              <a:rPr lang="en-US" sz="3200" dirty="0" err="1"/>
              <a:t>ñ</a:t>
            </a:r>
            <a:r>
              <a:rPr lang="es-ES_tradnl" sz="3200" dirty="0" err="1"/>
              <a:t>ez</a:t>
            </a:r>
            <a:r>
              <a:rPr lang="es-ES_tradnl" sz="3200" dirty="0"/>
              <a:t> del Campo.</a:t>
            </a:r>
          </a:p>
          <a:p>
            <a:pPr lvl="1"/>
            <a:r>
              <a:rPr lang="es-ES_tradnl" sz="3200" dirty="0"/>
              <a:t>Problemas de los programas de </a:t>
            </a:r>
            <a:r>
              <a:rPr lang="es-ES_tradnl" sz="3200" dirty="0" err="1"/>
              <a:t>estabilizacion</a:t>
            </a:r>
            <a:r>
              <a:rPr lang="es-ES_tradnl" sz="3200" dirty="0"/>
              <a:t>. Conflicto distributivo, capacidad de los gobiernos, rol del Banco Central y de asesores extranjeros. </a:t>
            </a:r>
          </a:p>
          <a:p>
            <a:pPr lvl="1"/>
            <a:r>
              <a:rPr lang="es-ES_tradnl" sz="3200" dirty="0"/>
              <a:t>Desigualdad en </a:t>
            </a:r>
            <a:r>
              <a:rPr lang="es-ES_tradnl" sz="3200" dirty="0" err="1"/>
              <a:t>declinacion</a:t>
            </a:r>
            <a:r>
              <a:rPr lang="es-ES_tradnl" sz="3200" dirty="0"/>
              <a:t> en gobiernos radicales pero resurge con Iba</a:t>
            </a:r>
            <a:r>
              <a:rPr lang="en-US" sz="3200" dirty="0" err="1"/>
              <a:t>ñ</a:t>
            </a:r>
            <a:r>
              <a:rPr lang="es-ES_tradnl" sz="3200" dirty="0" err="1"/>
              <a:t>ez</a:t>
            </a:r>
            <a:r>
              <a:rPr lang="es-ES_tradnl" sz="3200" dirty="0"/>
              <a:t> del Campo.  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16897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6E20C3-AF05-47EC-9055-1ED7533C9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3200" dirty="0"/>
              <a:t>Inflación por década (porcentaje de variación del IPC en cada década, 1880-1970)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77FB218-F6F9-4834-BE4C-A67D43A006C7}"/>
              </a:ext>
            </a:extLst>
          </p:cNvPr>
          <p:cNvSpPr txBox="1"/>
          <p:nvPr/>
        </p:nvSpPr>
        <p:spPr>
          <a:xfrm>
            <a:off x="3325091" y="6308209"/>
            <a:ext cx="6245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Fuente: 1880-1960 </a:t>
            </a:r>
            <a:r>
              <a:rPr lang="es-CL" dirty="0" err="1"/>
              <a:t>Hirschman</a:t>
            </a:r>
            <a:r>
              <a:rPr lang="es-CL" dirty="0"/>
              <a:t> (1963) y 1960-1970 Banco Central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476EAFB-8051-4049-A994-AA4C6DB37B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2706" y="1492500"/>
            <a:ext cx="7864349" cy="4726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337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900D5-7C39-4F20-98CE-1A4CC1FEA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3200" dirty="0"/>
              <a:t>Inflación por década (tasa anual promedio de variación del IPC por década, 1880-1970)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CF63249-FFFB-4AB5-884B-037FE1A83571}"/>
              </a:ext>
            </a:extLst>
          </p:cNvPr>
          <p:cNvSpPr/>
          <p:nvPr/>
        </p:nvSpPr>
        <p:spPr>
          <a:xfrm>
            <a:off x="3144982" y="6308209"/>
            <a:ext cx="66640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dirty="0"/>
              <a:t>Fuente: 1880-1960 </a:t>
            </a:r>
            <a:r>
              <a:rPr lang="es-CL" dirty="0" err="1"/>
              <a:t>Hirschman</a:t>
            </a:r>
            <a:r>
              <a:rPr lang="es-CL" dirty="0"/>
              <a:t> (1963) y 1960-1970 Banco Central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AC811E7-4C79-4F6C-97AA-65B24EA940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8600" y="1492500"/>
            <a:ext cx="7634800" cy="458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49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1AE45E2-C829-4CD2-8EBF-946129458DCB}"/>
              </a:ext>
            </a:extLst>
          </p:cNvPr>
          <p:cNvSpPr txBox="1"/>
          <p:nvPr/>
        </p:nvSpPr>
        <p:spPr>
          <a:xfrm>
            <a:off x="1080654" y="512618"/>
            <a:ext cx="112434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3200" dirty="0">
                <a:solidFill>
                  <a:srgbClr val="FF0000"/>
                </a:solidFill>
              </a:rPr>
              <a:t>Evolución de la inflación (IPC, tasas de variación anual, 1938-197</a:t>
            </a:r>
            <a:r>
              <a:rPr lang="es-CL" sz="3200" dirty="0"/>
              <a:t>0)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9862643-21F7-4512-9CA6-3920AD6585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0254" y="1082722"/>
            <a:ext cx="9004915" cy="4795564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1AD319BD-8E06-411B-A78A-8851AC4E5612}"/>
              </a:ext>
            </a:extLst>
          </p:cNvPr>
          <p:cNvSpPr txBox="1"/>
          <p:nvPr/>
        </p:nvSpPr>
        <p:spPr>
          <a:xfrm>
            <a:off x="4968415" y="6160716"/>
            <a:ext cx="2255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Fuente: Banco Central</a:t>
            </a:r>
          </a:p>
        </p:txBody>
      </p:sp>
    </p:spTree>
    <p:extLst>
      <p:ext uri="{BB962C8B-B14F-4D97-AF65-F5344CB8AC3E}">
        <p14:creationId xmlns:p14="http://schemas.microsoft.com/office/powerpoint/2010/main" val="715248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6C39463-46F2-4BB4-A273-68E8D85183E0}"/>
              </a:ext>
            </a:extLst>
          </p:cNvPr>
          <p:cNvSpPr/>
          <p:nvPr/>
        </p:nvSpPr>
        <p:spPr>
          <a:xfrm>
            <a:off x="1214326" y="542697"/>
            <a:ext cx="124691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3200" dirty="0">
                <a:solidFill>
                  <a:srgbClr val="FF0000"/>
                </a:solidFill>
              </a:rPr>
              <a:t>Evolución de la inflación según IPC e IPM (promedios anuales</a:t>
            </a:r>
            <a:r>
              <a:rPr lang="es-CL" sz="3200" dirty="0"/>
              <a:t>, 1952-1970)</a:t>
            </a:r>
            <a:endParaRPr lang="es-CL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D29566B-91BB-4C38-AFEA-39C581330E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7672" y="282038"/>
            <a:ext cx="7648655" cy="4596386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204447FF-F22F-46D2-BC08-4D68BFBA4F7A}"/>
              </a:ext>
            </a:extLst>
          </p:cNvPr>
          <p:cNvSpPr txBox="1"/>
          <p:nvPr/>
        </p:nvSpPr>
        <p:spPr>
          <a:xfrm>
            <a:off x="4540371" y="5955152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Fuente: </a:t>
            </a:r>
            <a:r>
              <a:rPr lang="es-CL" dirty="0" err="1"/>
              <a:t>Ffrench</a:t>
            </a:r>
            <a:r>
              <a:rPr lang="es-CL" dirty="0"/>
              <a:t>-Davis (1973)</a:t>
            </a:r>
          </a:p>
        </p:txBody>
      </p:sp>
    </p:spTree>
    <p:extLst>
      <p:ext uri="{BB962C8B-B14F-4D97-AF65-F5344CB8AC3E}">
        <p14:creationId xmlns:p14="http://schemas.microsoft.com/office/powerpoint/2010/main" val="529827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600" dirty="0">
                <a:solidFill>
                  <a:srgbClr val="FF0000"/>
                </a:solidFill>
              </a:rPr>
              <a:t>Programas de </a:t>
            </a:r>
            <a:r>
              <a:rPr lang="es-ES_tradnl" sz="3600" dirty="0" err="1">
                <a:solidFill>
                  <a:srgbClr val="FF0000"/>
                </a:solidFill>
              </a:rPr>
              <a:t>estabilizacion</a:t>
            </a:r>
            <a:r>
              <a:rPr lang="es-ES_tradnl" sz="3600" dirty="0">
                <a:solidFill>
                  <a:srgbClr val="FF0000"/>
                </a:solidFill>
              </a:rPr>
              <a:t> anti-inflacionario (1955-70)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/>
              <a:t>Mision</a:t>
            </a:r>
            <a:r>
              <a:rPr lang="es-ES_tradnl" dirty="0"/>
              <a:t> Klein-</a:t>
            </a:r>
            <a:r>
              <a:rPr lang="es-ES_tradnl" dirty="0" err="1"/>
              <a:t>Saks</a:t>
            </a:r>
            <a:r>
              <a:rPr lang="es-ES_tradnl" dirty="0"/>
              <a:t> (1955-58)- Gobierno de Iba</a:t>
            </a:r>
            <a:r>
              <a:rPr lang="en-US" dirty="0" err="1"/>
              <a:t>ñez</a:t>
            </a:r>
            <a:r>
              <a:rPr lang="en-US" dirty="0"/>
              <a:t> </a:t>
            </a:r>
          </a:p>
          <a:p>
            <a:r>
              <a:rPr lang="en-US" dirty="0" err="1"/>
              <a:t>Estabilizacion</a:t>
            </a:r>
            <a:r>
              <a:rPr lang="en-US" dirty="0"/>
              <a:t> con </a:t>
            </a:r>
            <a:r>
              <a:rPr lang="en-US" dirty="0" err="1"/>
              <a:t>tipo</a:t>
            </a:r>
            <a:r>
              <a:rPr lang="en-US" dirty="0"/>
              <a:t> de </a:t>
            </a:r>
            <a:r>
              <a:rPr lang="en-US" dirty="0" err="1"/>
              <a:t>cambio</a:t>
            </a:r>
            <a:r>
              <a:rPr lang="en-US" dirty="0"/>
              <a:t> </a:t>
            </a:r>
            <a:r>
              <a:rPr lang="en-US" dirty="0" err="1"/>
              <a:t>fijo</a:t>
            </a:r>
            <a:r>
              <a:rPr lang="en-US" dirty="0"/>
              <a:t> y </a:t>
            </a:r>
            <a:r>
              <a:rPr lang="en-US" dirty="0" err="1"/>
              <a:t>liberalizacion</a:t>
            </a:r>
            <a:r>
              <a:rPr lang="en-US" dirty="0"/>
              <a:t> de </a:t>
            </a:r>
            <a:r>
              <a:rPr lang="en-US" dirty="0" err="1"/>
              <a:t>importaciones</a:t>
            </a:r>
            <a:r>
              <a:rPr lang="en-US" dirty="0"/>
              <a:t> (</a:t>
            </a:r>
            <a:r>
              <a:rPr lang="en-US" dirty="0" err="1"/>
              <a:t>Alessandri</a:t>
            </a:r>
            <a:r>
              <a:rPr lang="en-US" dirty="0"/>
              <a:t>, 1959-62) </a:t>
            </a:r>
          </a:p>
          <a:p>
            <a:r>
              <a:rPr lang="en-US" dirty="0" err="1"/>
              <a:t>Estabilizacion</a:t>
            </a:r>
            <a:r>
              <a:rPr lang="en-US" dirty="0"/>
              <a:t> con </a:t>
            </a:r>
            <a:r>
              <a:rPr lang="en-US" dirty="0" err="1"/>
              <a:t>tipo</a:t>
            </a:r>
            <a:r>
              <a:rPr lang="en-US" dirty="0"/>
              <a:t> de </a:t>
            </a:r>
            <a:r>
              <a:rPr lang="en-US" dirty="0" err="1"/>
              <a:t>cambio</a:t>
            </a:r>
            <a:r>
              <a:rPr lang="en-US" dirty="0"/>
              <a:t> </a:t>
            </a:r>
            <a:r>
              <a:rPr lang="en-US" dirty="0" err="1"/>
              <a:t>programado</a:t>
            </a:r>
            <a:r>
              <a:rPr lang="en-US" dirty="0"/>
              <a:t> y control de </a:t>
            </a:r>
            <a:r>
              <a:rPr lang="en-US" dirty="0" err="1"/>
              <a:t>presiones</a:t>
            </a:r>
            <a:r>
              <a:rPr lang="en-US" dirty="0"/>
              <a:t> </a:t>
            </a:r>
            <a:r>
              <a:rPr lang="en-US" dirty="0" err="1"/>
              <a:t>costo</a:t>
            </a:r>
            <a:r>
              <a:rPr lang="en-US" dirty="0"/>
              <a:t> y de </a:t>
            </a:r>
            <a:r>
              <a:rPr lang="en-US" dirty="0" err="1"/>
              <a:t>credito</a:t>
            </a:r>
            <a:r>
              <a:rPr lang="en-US" dirty="0"/>
              <a:t> </a:t>
            </a:r>
            <a:r>
              <a:rPr lang="en-US" dirty="0" err="1"/>
              <a:t>interno</a:t>
            </a:r>
            <a:r>
              <a:rPr lang="en-US" dirty="0"/>
              <a:t>.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706745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16005</TotalTime>
  <Words>3667</Words>
  <Application>Microsoft Office PowerPoint</Application>
  <PresentationFormat>Panorámica</PresentationFormat>
  <Paragraphs>329</Paragraphs>
  <Slides>41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41</vt:i4>
      </vt:variant>
    </vt:vector>
  </HeadingPairs>
  <TitlesOfParts>
    <vt:vector size="42" baseType="lpstr">
      <vt:lpstr>Tema de Office</vt:lpstr>
      <vt:lpstr>Planes de Estabilización 1952-1970</vt:lpstr>
      <vt:lpstr>  Inflacion  </vt:lpstr>
      <vt:lpstr>Modelos de inflación</vt:lpstr>
      <vt:lpstr>Inflación por década (porcentaje de variación en el IPC por década y tasa anual promedio por década del IPC, 1880-1970)</vt:lpstr>
      <vt:lpstr>Inflación por década (porcentaje de variación del IPC en cada década, 1880-1970)</vt:lpstr>
      <vt:lpstr>Inflación por década (tasa anual promedio de variación del IPC por década, 1880-1970)</vt:lpstr>
      <vt:lpstr>Presentación de PowerPoint</vt:lpstr>
      <vt:lpstr>Presentación de PowerPoint</vt:lpstr>
      <vt:lpstr>Programas de estabilizacion anti-inflacionario (1955-70)</vt:lpstr>
      <vt:lpstr>La Mision Klein-Saks (1955-58)</vt:lpstr>
      <vt:lpstr>La Mision Klein-Saks (1955-58), cont. </vt:lpstr>
      <vt:lpstr>Otras medidas de la Mision K-S y del  Gobierno de Chile.</vt:lpstr>
      <vt:lpstr>Resultados macro, Mision K-S</vt:lpstr>
      <vt:lpstr>Gobierno de Ibañez (inflación, tasa de variación del IPC, 1952-1958)</vt:lpstr>
      <vt:lpstr>Gobierno de Ibañez (tasa de variación PIB per cápita, 1952-1958)</vt:lpstr>
      <vt:lpstr>Aspectos positivos y críticos del programa</vt:lpstr>
      <vt:lpstr>Programa de estabilizacion de Jorge Alessandri con tipo de cambio fijo (Enero 1959-Octubre 1962)</vt:lpstr>
      <vt:lpstr>1959-61: Estabilizacion Inicial y comienzo del fin. </vt:lpstr>
      <vt:lpstr>Crisis cambiaria y de balanza de pagos en 1962. </vt:lpstr>
      <vt:lpstr>Reversion del programa: Restricciones a las importaciones para contener la crisis de balanza de pagos de 1962.</vt:lpstr>
      <vt:lpstr>Evolución de la inflación (tasa de variación del IPC, 1959-1963)</vt:lpstr>
      <vt:lpstr>Evolución del PIB per cápita (tasa de variación del PIB per cápita, 1959-1963)</vt:lpstr>
      <vt:lpstr>Programa Economico-Social de Frei Montalva</vt:lpstr>
      <vt:lpstr>Políticas de Estabilizacion con Frei-Montalva</vt:lpstr>
      <vt:lpstr>Vulnerabilidades, problemas y legados de largo plazo en el programa de Frei </vt:lpstr>
      <vt:lpstr>Evolución de la inflación en gobierno de Frei-M. (tasa de variación del IPC, 1964-1970)</vt:lpstr>
      <vt:lpstr>Govbierno de Frei-M. Tasa de variación del PIB per cápita, (1964-1970)</vt:lpstr>
      <vt:lpstr>Tres Programas de Estabilizacion (inflación, tasa de variación del IPC, 1964-1970)</vt:lpstr>
      <vt:lpstr>Tasa de variación del PIB per cápita, (1964-1970)</vt:lpstr>
      <vt:lpstr>Desigualdad y Estabilizacion: como se comporto el Gini, participacion del trabajo y participacion del 1% en el periodo 1938-1970?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Inflación vs Desigualdad I: Variación en el IPC y variación en coeficiente de Gini, 1930-1970.</vt:lpstr>
      <vt:lpstr>Inflación vs distribución funcional del ingreso II :Variación en el IPC y variación en participacion del trabajo en el ingreso (labor share), 1930-1970.</vt:lpstr>
      <vt:lpstr>Inflación vs concentración del ingreso III: Variación en el IPC y variación en top 1% share, 1930-1970</vt:lpstr>
      <vt:lpstr>Chile: Long –run Inequality, Gini coefficient 1850-2009</vt:lpstr>
      <vt:lpstr>Lecciones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Industrialización basada en la Sutitución de Importaciones y el rol del Estado Desarrollista (1940-1975) </dc:title>
  <dc:creator>Andres Solimano</dc:creator>
  <cp:lastModifiedBy>Microsoft Office User</cp:lastModifiedBy>
  <cp:revision>59</cp:revision>
  <dcterms:created xsi:type="dcterms:W3CDTF">2018-04-03T20:00:08Z</dcterms:created>
  <dcterms:modified xsi:type="dcterms:W3CDTF">2019-04-18T14:13:02Z</dcterms:modified>
</cp:coreProperties>
</file>