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88" r:id="rId9"/>
    <p:sldId id="284" r:id="rId10"/>
    <p:sldId id="294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9" r:id="rId22"/>
    <p:sldId id="290" r:id="rId23"/>
    <p:sldId id="292" r:id="rId24"/>
    <p:sldId id="272" r:id="rId25"/>
    <p:sldId id="273" r:id="rId26"/>
    <p:sldId id="277" r:id="rId27"/>
    <p:sldId id="282" r:id="rId28"/>
    <p:sldId id="286" r:id="rId2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 Solimano" initials="AS" lastIdx="1" clrIdx="0">
    <p:extLst>
      <p:ext uri="{19B8F6BF-5375-455C-9EA6-DF929625EA0E}">
        <p15:presenceInfo xmlns:p15="http://schemas.microsoft.com/office/powerpoint/2012/main" userId="50740224_tp_dropbox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9T21:37:06.918" idx="1">
    <p:pos x="7152" y="115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52AB5-21CC-D644-A463-60CB33248BBB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A879B-7797-5C49-AE18-B413D8D0E4C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11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A879B-7797-5C49-AE18-B413D8D0E4C6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689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823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18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753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79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823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817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48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321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819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013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99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3388-E4D0-434B-9990-B3DDEECE47DF}" type="datetimeFigureOut">
              <a:rPr lang="es-ES_tradnl" smtClean="0"/>
              <a:t>19/3/19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2E67-6005-4E42-9866-CD0FAF8CAAE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85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Historia </a:t>
            </a:r>
            <a:r>
              <a:rPr lang="es-ES_tradnl" dirty="0" err="1">
                <a:solidFill>
                  <a:srgbClr val="FF0000"/>
                </a:solidFill>
              </a:rPr>
              <a:t>Econ</a:t>
            </a:r>
            <a:r>
              <a:rPr lang="en-US" dirty="0">
                <a:solidFill>
                  <a:srgbClr val="FF0000"/>
                </a:solidFill>
              </a:rPr>
              <a:t>ó</a:t>
            </a:r>
            <a:r>
              <a:rPr lang="es-ES_tradnl" dirty="0">
                <a:solidFill>
                  <a:srgbClr val="FF0000"/>
                </a:solidFill>
              </a:rPr>
              <a:t>mica de Chile. Periodo Colonial y Siglo 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/>
              <a:t>Andres</a:t>
            </a:r>
            <a:r>
              <a:rPr lang="es-ES_tradnl" dirty="0"/>
              <a:t> </a:t>
            </a:r>
            <a:r>
              <a:rPr lang="es-ES_tradnl" dirty="0" err="1"/>
              <a:t>Solimano</a:t>
            </a:r>
            <a:endParaRPr lang="es-ES_tradnl" dirty="0"/>
          </a:p>
          <a:p>
            <a:r>
              <a:rPr lang="es-ES_tradnl" dirty="0"/>
              <a:t>Clase 1 </a:t>
            </a:r>
          </a:p>
          <a:p>
            <a:r>
              <a:rPr lang="es-ES_tradnl" dirty="0"/>
              <a:t>Curso FEN, Semestre </a:t>
            </a:r>
            <a:r>
              <a:rPr lang="es-ES_tradnl" dirty="0" err="1"/>
              <a:t>Oto</a:t>
            </a:r>
            <a:r>
              <a:rPr lang="en-US" dirty="0" err="1"/>
              <a:t>ño</a:t>
            </a:r>
            <a:r>
              <a:rPr lang="en-US" dirty="0"/>
              <a:t> 201</a:t>
            </a:r>
            <a:r>
              <a:rPr lang="es-ES" dirty="0"/>
              <a:t>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6445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4A496-A3F8-48CB-AFBC-7D4D0BC3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</a:rPr>
              <a:t>CHILE- </a:t>
            </a:r>
            <a:r>
              <a:rPr lang="es-CL" sz="2800" dirty="0">
                <a:solidFill>
                  <a:srgbClr val="FF0000"/>
                </a:solidFill>
              </a:rPr>
              <a:t>Inflación por década</a:t>
            </a:r>
            <a:r>
              <a:rPr lang="es-ES" sz="2800" dirty="0">
                <a:solidFill>
                  <a:srgbClr val="FF0000"/>
                </a:solidFill>
              </a:rPr>
              <a:t>, 1811-2017</a:t>
            </a:r>
            <a:r>
              <a:rPr lang="es-CL" sz="2800" dirty="0"/>
              <a:t> (porcentaje de variación en el IPC por década y tasa anual promedio por década del IPC)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7827C47-4C03-4808-8FF0-6686A1DFA7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44436" y="1690688"/>
          <a:ext cx="8215746" cy="4294474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369291">
                  <a:extLst>
                    <a:ext uri="{9D8B030D-6E8A-4147-A177-3AD203B41FA5}">
                      <a16:colId xmlns:a16="http://schemas.microsoft.com/office/drawing/2014/main" val="442216375"/>
                    </a:ext>
                  </a:extLst>
                </a:gridCol>
                <a:gridCol w="1369291">
                  <a:extLst>
                    <a:ext uri="{9D8B030D-6E8A-4147-A177-3AD203B41FA5}">
                      <a16:colId xmlns:a16="http://schemas.microsoft.com/office/drawing/2014/main" val="1455553614"/>
                    </a:ext>
                  </a:extLst>
                </a:gridCol>
                <a:gridCol w="1369291">
                  <a:extLst>
                    <a:ext uri="{9D8B030D-6E8A-4147-A177-3AD203B41FA5}">
                      <a16:colId xmlns:a16="http://schemas.microsoft.com/office/drawing/2014/main" val="1292315095"/>
                    </a:ext>
                  </a:extLst>
                </a:gridCol>
                <a:gridCol w="1369291">
                  <a:extLst>
                    <a:ext uri="{9D8B030D-6E8A-4147-A177-3AD203B41FA5}">
                      <a16:colId xmlns:a16="http://schemas.microsoft.com/office/drawing/2014/main" val="3652432480"/>
                    </a:ext>
                  </a:extLst>
                </a:gridCol>
                <a:gridCol w="1369291">
                  <a:extLst>
                    <a:ext uri="{9D8B030D-6E8A-4147-A177-3AD203B41FA5}">
                      <a16:colId xmlns:a16="http://schemas.microsoft.com/office/drawing/2014/main" val="1974415478"/>
                    </a:ext>
                  </a:extLst>
                </a:gridCol>
                <a:gridCol w="1369291">
                  <a:extLst>
                    <a:ext uri="{9D8B030D-6E8A-4147-A177-3AD203B41FA5}">
                      <a16:colId xmlns:a16="http://schemas.microsoft.com/office/drawing/2014/main" val="1083522260"/>
                    </a:ext>
                  </a:extLst>
                </a:gridCol>
              </a:tblGrid>
              <a:tr h="660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Período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Porcentaje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Tasa anual promedio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Período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Porcentaje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Tasa anual promedio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4955923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1811-1820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22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1920-1930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30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3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8459519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1820-1830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-21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-3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1930-1940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94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7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6245827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1830-1840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5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1940-1950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412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18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4696291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1840-1850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-23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-2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1950-1960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2.089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36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887236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1850-1860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34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3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1960-1970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1.028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26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0510220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1860-1870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1970-1980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437.006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162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5154802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1870-1880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62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5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1980-1990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529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21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8850924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1880-1890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57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5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1990-2000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124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8647029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1890-1900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58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5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2000-2010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36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3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1102646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1900-1910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109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8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2010-2017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25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3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2556500"/>
                  </a:ext>
                </a:extLst>
              </a:tr>
              <a:tr h="330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1910-1920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74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>
                          <a:effectLst/>
                        </a:rPr>
                        <a:t>6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6211206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F46F1738-FAE8-4698-B763-89F9A521D978}"/>
              </a:ext>
            </a:extLst>
          </p:cNvPr>
          <p:cNvSpPr/>
          <p:nvPr/>
        </p:nvSpPr>
        <p:spPr>
          <a:xfrm>
            <a:off x="1530927" y="6123543"/>
            <a:ext cx="1019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Fuente: 1811-1880 Díaz y Wagner (2008) 1880-1960 </a:t>
            </a:r>
            <a:r>
              <a:rPr lang="es-CL" dirty="0" err="1"/>
              <a:t>Hirschman</a:t>
            </a:r>
            <a:r>
              <a:rPr lang="es-CL" dirty="0"/>
              <a:t> (1963) y 1960-2017 Banco Central</a:t>
            </a:r>
          </a:p>
        </p:txBody>
      </p:sp>
    </p:spTree>
    <p:extLst>
      <p:ext uri="{BB962C8B-B14F-4D97-AF65-F5344CB8AC3E}">
        <p14:creationId xmlns:p14="http://schemas.microsoft.com/office/powerpoint/2010/main" val="253037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El siglo 19: </a:t>
            </a:r>
            <a:r>
              <a:rPr lang="es-ES_tradnl" dirty="0" err="1">
                <a:solidFill>
                  <a:srgbClr val="FF0000"/>
                </a:solidFill>
              </a:rPr>
              <a:t>Formaci</a:t>
            </a:r>
            <a:r>
              <a:rPr lang="es-ES" dirty="0">
                <a:solidFill>
                  <a:srgbClr val="FF0000"/>
                </a:solidFill>
              </a:rPr>
              <a:t>ó</a:t>
            </a:r>
            <a:r>
              <a:rPr lang="es-ES_tradnl" dirty="0">
                <a:solidFill>
                  <a:srgbClr val="FF0000"/>
                </a:solidFill>
              </a:rPr>
              <a:t>n del Estado Nacional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La independencia </a:t>
            </a:r>
            <a:r>
              <a:rPr lang="es-ES" dirty="0"/>
              <a:t>implicó</a:t>
            </a:r>
            <a:r>
              <a:rPr lang="es-ES_tradnl" dirty="0"/>
              <a:t> un desplazamiento de la influencia </a:t>
            </a:r>
            <a:r>
              <a:rPr lang="es-ES_tradnl" dirty="0" err="1"/>
              <a:t>espa</a:t>
            </a:r>
            <a:r>
              <a:rPr lang="en-US" dirty="0" err="1"/>
              <a:t>ñola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la </a:t>
            </a:r>
            <a:r>
              <a:rPr lang="en-US" dirty="0" err="1"/>
              <a:t>influencia</a:t>
            </a:r>
            <a:r>
              <a:rPr lang="en-US" dirty="0"/>
              <a:t> gradual del </a:t>
            </a:r>
            <a:r>
              <a:rPr lang="en-US" dirty="0" err="1"/>
              <a:t>imperio</a:t>
            </a:r>
            <a:r>
              <a:rPr lang="en-US" dirty="0"/>
              <a:t> brit</a:t>
            </a:r>
            <a:r>
              <a:rPr lang="es-ES" dirty="0"/>
              <a:t>á</a:t>
            </a:r>
            <a:r>
              <a:rPr lang="en-US" dirty="0" err="1"/>
              <a:t>nico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economia chilena.</a:t>
            </a:r>
          </a:p>
          <a:p>
            <a:r>
              <a:rPr lang="en-US" dirty="0"/>
              <a:t>Las ideas </a:t>
            </a:r>
            <a:r>
              <a:rPr lang="en-US" dirty="0" err="1"/>
              <a:t>predominantes</a:t>
            </a:r>
            <a:r>
              <a:rPr lang="en-US" dirty="0"/>
              <a:t> </a:t>
            </a:r>
            <a:r>
              <a:rPr lang="en-US" dirty="0" err="1"/>
              <a:t>despues</a:t>
            </a:r>
            <a:r>
              <a:rPr lang="en-US" dirty="0"/>
              <a:t> de la </a:t>
            </a:r>
            <a:r>
              <a:rPr lang="en-US" dirty="0" err="1"/>
              <a:t>independencia</a:t>
            </a:r>
            <a:r>
              <a:rPr lang="en-US" dirty="0"/>
              <a:t> hasta los 1830 era el </a:t>
            </a:r>
            <a:r>
              <a:rPr lang="en-US" dirty="0" err="1"/>
              <a:t>mercantilismo</a:t>
            </a:r>
            <a:r>
              <a:rPr lang="en-US" dirty="0"/>
              <a:t>. Rol del </a:t>
            </a:r>
            <a:r>
              <a:rPr lang="es-ES" dirty="0"/>
              <a:t>E</a:t>
            </a:r>
            <a:r>
              <a:rPr lang="en-US" dirty="0" err="1"/>
              <a:t>stado</a:t>
            </a:r>
            <a:r>
              <a:rPr lang="en-US" dirty="0"/>
              <a:t> en</a:t>
            </a:r>
            <a:r>
              <a:rPr lang="es-ES" dirty="0" err="1"/>
              <a:t>ra</a:t>
            </a:r>
            <a:r>
              <a:rPr lang="es-ES" dirty="0"/>
              <a:t> </a:t>
            </a:r>
            <a:r>
              <a:rPr lang="en-US" dirty="0"/>
              <a:t> </a:t>
            </a:r>
            <a:r>
              <a:rPr lang="en-US" dirty="0" err="1"/>
              <a:t>proteger</a:t>
            </a:r>
            <a:r>
              <a:rPr lang="en-US" dirty="0"/>
              <a:t> la </a:t>
            </a:r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s-ES" dirty="0"/>
              <a:t>economica </a:t>
            </a:r>
            <a:r>
              <a:rPr lang="en-US" dirty="0"/>
              <a:t>nacional. </a:t>
            </a:r>
          </a:p>
          <a:p>
            <a:r>
              <a:rPr lang="en-US" dirty="0" err="1"/>
              <a:t>Despues</a:t>
            </a:r>
            <a:r>
              <a:rPr lang="en-US" dirty="0"/>
              <a:t> de la </a:t>
            </a:r>
            <a:r>
              <a:rPr lang="en-US" dirty="0" err="1"/>
              <a:t>independencia</a:t>
            </a:r>
            <a:r>
              <a:rPr lang="en-US" dirty="0"/>
              <a:t> Chile </a:t>
            </a:r>
            <a:r>
              <a:rPr lang="en-US" dirty="0" err="1"/>
              <a:t>tuvo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instituciones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politicas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>
                <a:solidFill>
                  <a:srgbClr val="FF0000"/>
                </a:solidFill>
              </a:rPr>
              <a:t>económicas</a:t>
            </a:r>
            <a:r>
              <a:rPr lang="en-US" dirty="0"/>
              <a:t> </a:t>
            </a:r>
            <a:r>
              <a:rPr lang="en-US" dirty="0" err="1"/>
              <a:t>propias</a:t>
            </a:r>
            <a:r>
              <a:rPr lang="en-US" dirty="0"/>
              <a:t>. Se </a:t>
            </a:r>
            <a:r>
              <a:rPr lang="en-US" dirty="0" err="1"/>
              <a:t>busca</a:t>
            </a:r>
            <a:r>
              <a:rPr lang="en-US" dirty="0"/>
              <a:t> un Estado </a:t>
            </a:r>
            <a:r>
              <a:rPr lang="en-US" dirty="0" err="1"/>
              <a:t>fuerte</a:t>
            </a:r>
            <a:r>
              <a:rPr lang="en-US" dirty="0"/>
              <a:t>, </a:t>
            </a:r>
            <a:r>
              <a:rPr lang="en-US" dirty="0" err="1"/>
              <a:t>centralista</a:t>
            </a:r>
            <a:r>
              <a:rPr lang="en-US" dirty="0"/>
              <a:t>, impersonal y </a:t>
            </a:r>
            <a:r>
              <a:rPr lang="en-US" dirty="0" err="1"/>
              <a:t>autoritario</a:t>
            </a:r>
            <a:r>
              <a:rPr lang="en-US" dirty="0"/>
              <a:t>.  </a:t>
            </a:r>
            <a:r>
              <a:rPr lang="es-ES" dirty="0">
                <a:solidFill>
                  <a:srgbClr val="FF0000"/>
                </a:solidFill>
              </a:rPr>
              <a:t>R</a:t>
            </a:r>
            <a:r>
              <a:rPr lang="en-US" dirty="0" err="1">
                <a:solidFill>
                  <a:srgbClr val="FF0000"/>
                </a:solidFill>
              </a:rPr>
              <a:t>egimen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Portaliano</a:t>
            </a:r>
            <a:r>
              <a:rPr lang="en-US" dirty="0"/>
              <a:t>.</a:t>
            </a:r>
          </a:p>
          <a:p>
            <a:r>
              <a:rPr lang="en-US" dirty="0" err="1"/>
              <a:t>Creación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burocracia</a:t>
            </a:r>
            <a:r>
              <a:rPr lang="en-US" dirty="0"/>
              <a:t> </a:t>
            </a:r>
            <a:r>
              <a:rPr lang="en-US" dirty="0" err="1"/>
              <a:t>criolla</a:t>
            </a:r>
            <a:r>
              <a:rPr lang="en-US" dirty="0"/>
              <a:t> en </a:t>
            </a:r>
            <a:r>
              <a:rPr lang="en-US" dirty="0" err="1"/>
              <a:t>reemplazo</a:t>
            </a:r>
            <a:r>
              <a:rPr lang="en-US" dirty="0"/>
              <a:t> de la </a:t>
            </a:r>
            <a:r>
              <a:rPr lang="en-US" dirty="0" err="1"/>
              <a:t>burocracia</a:t>
            </a:r>
            <a:r>
              <a:rPr lang="en-US" dirty="0"/>
              <a:t> colonial.</a:t>
            </a:r>
          </a:p>
          <a:p>
            <a:r>
              <a:rPr lang="en-US" dirty="0"/>
              <a:t>Sistema </a:t>
            </a:r>
            <a:r>
              <a:rPr lang="en-US" dirty="0" err="1"/>
              <a:t>tributario</a:t>
            </a:r>
            <a:r>
              <a:rPr lang="en-US" dirty="0"/>
              <a:t>: </a:t>
            </a:r>
            <a:r>
              <a:rPr lang="es-ES" dirty="0"/>
              <a:t>basado en </a:t>
            </a:r>
            <a:r>
              <a:rPr lang="en-US" dirty="0" err="1"/>
              <a:t>aduanas</a:t>
            </a:r>
            <a:r>
              <a:rPr lang="en-US" dirty="0"/>
              <a:t> e </a:t>
            </a:r>
            <a:r>
              <a:rPr lang="en-US" dirty="0" err="1"/>
              <a:t>impuestos</a:t>
            </a:r>
            <a:r>
              <a:rPr lang="en-US" dirty="0"/>
              <a:t> al comercio exterior.</a:t>
            </a:r>
          </a:p>
          <a:p>
            <a:r>
              <a:rPr lang="en-US" dirty="0" err="1"/>
              <a:t>Ampliación</a:t>
            </a:r>
            <a:r>
              <a:rPr lang="en-US" dirty="0"/>
              <a:t> de </a:t>
            </a:r>
            <a:r>
              <a:rPr lang="en-US" dirty="0" err="1"/>
              <a:t>espacios</a:t>
            </a:r>
            <a:r>
              <a:rPr lang="en-US" dirty="0"/>
              <a:t> de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y </a:t>
            </a:r>
            <a:r>
              <a:rPr lang="en-US" dirty="0" err="1"/>
              <a:t>flujos</a:t>
            </a:r>
            <a:r>
              <a:rPr lang="en-US" dirty="0"/>
              <a:t> de </a:t>
            </a:r>
            <a:r>
              <a:rPr lang="en-US" dirty="0" err="1"/>
              <a:t>capitales</a:t>
            </a:r>
            <a:r>
              <a:rPr lang="en-US" dirty="0"/>
              <a:t>.</a:t>
            </a:r>
          </a:p>
          <a:p>
            <a:r>
              <a:rPr lang="en-US" dirty="0"/>
              <a:t>Ideas </a:t>
            </a:r>
            <a:r>
              <a:rPr lang="en-US" dirty="0" err="1"/>
              <a:t>liberales-influencia</a:t>
            </a:r>
            <a:r>
              <a:rPr lang="en-US" dirty="0"/>
              <a:t> de Jean Gustave </a:t>
            </a:r>
            <a:r>
              <a:rPr lang="en-US" dirty="0" err="1"/>
              <a:t>Courcelle-Seneuil</a:t>
            </a:r>
            <a:r>
              <a:rPr lang="en-US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69982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>
                <a:solidFill>
                  <a:srgbClr val="FF0000"/>
                </a:solidFill>
              </a:rPr>
              <a:t>Formaci</a:t>
            </a:r>
            <a:r>
              <a:rPr lang="en-US" dirty="0">
                <a:solidFill>
                  <a:srgbClr val="FF0000"/>
                </a:solidFill>
              </a:rPr>
              <a:t>ó</a:t>
            </a:r>
            <a:r>
              <a:rPr lang="es-ES_tradnl" dirty="0">
                <a:solidFill>
                  <a:srgbClr val="FF0000"/>
                </a:solidFill>
              </a:rPr>
              <a:t>n del Estado Nacional (</a:t>
            </a:r>
            <a:r>
              <a:rPr lang="es-ES_tradnl" dirty="0" err="1">
                <a:solidFill>
                  <a:srgbClr val="FF0000"/>
                </a:solidFill>
              </a:rPr>
              <a:t>cont</a:t>
            </a:r>
            <a:r>
              <a:rPr lang="es-ES_tradnl"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El </a:t>
            </a:r>
            <a:r>
              <a:rPr lang="es-ES_tradnl" dirty="0">
                <a:solidFill>
                  <a:srgbClr val="FF0000"/>
                </a:solidFill>
              </a:rPr>
              <a:t>territorio Chileno</a:t>
            </a:r>
            <a:r>
              <a:rPr lang="es-ES_tradnl" dirty="0"/>
              <a:t> hacia 1830 </a:t>
            </a:r>
            <a:r>
              <a:rPr lang="es-ES_tradnl" dirty="0" err="1"/>
              <a:t>inclu</a:t>
            </a:r>
            <a:r>
              <a:rPr lang="en-US" dirty="0" err="1"/>
              <a:t>í</a:t>
            </a:r>
            <a:r>
              <a:rPr lang="es-ES_tradnl" dirty="0"/>
              <a:t>a desde </a:t>
            </a:r>
            <a:r>
              <a:rPr lang="es-ES_tradnl" dirty="0" err="1"/>
              <a:t>Concepci</a:t>
            </a:r>
            <a:r>
              <a:rPr lang="en-US" dirty="0"/>
              <a:t>ó</a:t>
            </a:r>
            <a:r>
              <a:rPr lang="es-ES_tradnl" dirty="0"/>
              <a:t>n hasta </a:t>
            </a:r>
            <a:r>
              <a:rPr lang="es-ES_tradnl" dirty="0" err="1"/>
              <a:t>Copiap</a:t>
            </a:r>
            <a:r>
              <a:rPr lang="en-US" dirty="0"/>
              <a:t>ó</a:t>
            </a:r>
            <a:r>
              <a:rPr lang="es-ES_tradnl" dirty="0"/>
              <a:t>. Las provincias de </a:t>
            </a:r>
            <a:r>
              <a:rPr lang="es-ES_tradnl" dirty="0" err="1"/>
              <a:t>Tarapaca</a:t>
            </a:r>
            <a:r>
              <a:rPr lang="es-ES_tradnl" dirty="0"/>
              <a:t> y Antofagasta se incorpora con la guerra del pacifico (1879-1883) , se agrega la </a:t>
            </a:r>
            <a:r>
              <a:rPr lang="es-ES_tradnl" dirty="0" err="1"/>
              <a:t>region</a:t>
            </a:r>
            <a:r>
              <a:rPr lang="es-ES_tradnl" dirty="0"/>
              <a:t> de la frontera (Temuco), </a:t>
            </a:r>
            <a:r>
              <a:rPr lang="es-ES_tradnl" dirty="0" err="1"/>
              <a:t>Chilo</a:t>
            </a:r>
            <a:r>
              <a:rPr lang="en-US" dirty="0" err="1"/>
              <a:t>é</a:t>
            </a:r>
            <a:r>
              <a:rPr lang="es-ES_tradnl" dirty="0"/>
              <a:t> y Magallanes. </a:t>
            </a:r>
          </a:p>
          <a:p>
            <a:r>
              <a:rPr lang="en-US" dirty="0" err="1"/>
              <a:t>Periodo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 </a:t>
            </a:r>
            <a:r>
              <a:rPr lang="en-US" dirty="0">
                <a:solidFill>
                  <a:srgbClr val="FF0000"/>
                </a:solidFill>
              </a:rPr>
              <a:t>Estado-</a:t>
            </a:r>
            <a:r>
              <a:rPr lang="en-US" dirty="0" err="1">
                <a:solidFill>
                  <a:srgbClr val="FF0000"/>
                </a:solidFill>
              </a:rPr>
              <a:t>Nación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independiente</a:t>
            </a:r>
            <a:r>
              <a:rPr lang="en-US" dirty="0"/>
              <a:t> (</a:t>
            </a:r>
            <a:r>
              <a:rPr lang="en-US" dirty="0" err="1"/>
              <a:t>constitucion</a:t>
            </a:r>
            <a:r>
              <a:rPr lang="en-US" dirty="0"/>
              <a:t> de 1933). </a:t>
            </a:r>
            <a:endParaRPr lang="es-ES_tradnl" dirty="0"/>
          </a:p>
          <a:p>
            <a:r>
              <a:rPr lang="es-ES_tradnl" dirty="0"/>
              <a:t>El primer ciclo </a:t>
            </a:r>
            <a:r>
              <a:rPr lang="es-ES" dirty="0"/>
              <a:t>economico </a:t>
            </a:r>
            <a:r>
              <a:rPr lang="es-ES_tradnl" dirty="0"/>
              <a:t>expansivo se </a:t>
            </a:r>
            <a:r>
              <a:rPr lang="es-ES_tradnl" dirty="0" err="1"/>
              <a:t>apoy</a:t>
            </a:r>
            <a:r>
              <a:rPr lang="es-ES" dirty="0"/>
              <a:t>ó</a:t>
            </a:r>
            <a:r>
              <a:rPr lang="es-ES_tradnl" dirty="0"/>
              <a:t> en la mayor </a:t>
            </a:r>
            <a:r>
              <a:rPr lang="es-ES_tradnl" dirty="0">
                <a:solidFill>
                  <a:srgbClr val="FF0000"/>
                </a:solidFill>
              </a:rPr>
              <a:t>estabilidad </a:t>
            </a:r>
            <a:r>
              <a:rPr lang="es-ES_tradnl" dirty="0" err="1">
                <a:solidFill>
                  <a:srgbClr val="FF0000"/>
                </a:solidFill>
              </a:rPr>
              <a:t>pol</a:t>
            </a:r>
            <a:r>
              <a:rPr lang="es-ES" dirty="0">
                <a:solidFill>
                  <a:srgbClr val="FF0000"/>
                </a:solidFill>
              </a:rPr>
              <a:t>í</a:t>
            </a:r>
            <a:r>
              <a:rPr lang="es-ES_tradnl" dirty="0">
                <a:solidFill>
                  <a:srgbClr val="FF0000"/>
                </a:solidFill>
              </a:rPr>
              <a:t>tica del periodo </a:t>
            </a:r>
            <a:r>
              <a:rPr lang="es-ES_tradnl" dirty="0" err="1">
                <a:solidFill>
                  <a:srgbClr val="FF0000"/>
                </a:solidFill>
              </a:rPr>
              <a:t>Portaliano</a:t>
            </a:r>
            <a:r>
              <a:rPr lang="es-ES_tradnl" dirty="0"/>
              <a:t> (</a:t>
            </a:r>
            <a:r>
              <a:rPr lang="es-ES_tradnl" dirty="0" err="1"/>
              <a:t>jerarquico</a:t>
            </a:r>
            <a:r>
              <a:rPr lang="es-ES_tradnl" dirty="0"/>
              <a:t>, centralista, autoritario, despersonalizado) , </a:t>
            </a:r>
          </a:p>
          <a:p>
            <a:r>
              <a:rPr lang="es-ES_tradnl" dirty="0"/>
              <a:t>La economia chilena se beneficia con los booms de California y Australia (oro) de mediados del siglo 19.</a:t>
            </a:r>
          </a:p>
          <a:p>
            <a:r>
              <a:rPr lang="es-ES_tradnl" dirty="0"/>
              <a:t>Mayor apertura comercial y mayor oferta de capitales </a:t>
            </a:r>
            <a:r>
              <a:rPr lang="es-ES_tradnl" dirty="0" err="1"/>
              <a:t>brit</a:t>
            </a:r>
            <a:r>
              <a:rPr lang="en-US" dirty="0"/>
              <a:t>á</a:t>
            </a:r>
            <a:r>
              <a:rPr lang="es-ES_tradnl" dirty="0" err="1"/>
              <a:t>nicos</a:t>
            </a:r>
            <a:r>
              <a:rPr lang="es-ES_tradnl" dirty="0"/>
              <a:t>, alemanes y franceses. 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86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Dos ciclos de </a:t>
            </a:r>
            <a:r>
              <a:rPr lang="es-ES" dirty="0">
                <a:solidFill>
                  <a:srgbClr val="FF0000"/>
                </a:solidFill>
              </a:rPr>
              <a:t>e</a:t>
            </a:r>
            <a:r>
              <a:rPr lang="es-ES_tradnl" dirty="0" err="1">
                <a:solidFill>
                  <a:srgbClr val="FF0000"/>
                </a:solidFill>
              </a:rPr>
              <a:t>xpansi</a:t>
            </a:r>
            <a:r>
              <a:rPr lang="en-US" dirty="0">
                <a:solidFill>
                  <a:srgbClr val="FF0000"/>
                </a:solidFill>
              </a:rPr>
              <a:t>ó</a:t>
            </a:r>
            <a:r>
              <a:rPr lang="es-ES_tradnl" dirty="0">
                <a:solidFill>
                  <a:srgbClr val="FF0000"/>
                </a:solidFill>
              </a:rPr>
              <a:t>n. Primer ciclo: 18</a:t>
            </a:r>
            <a:r>
              <a:rPr lang="es-ES" dirty="0">
                <a:solidFill>
                  <a:srgbClr val="FF0000"/>
                </a:solidFill>
              </a:rPr>
              <a:t>4</a:t>
            </a:r>
            <a:r>
              <a:rPr lang="es-ES_tradnl" dirty="0">
                <a:solidFill>
                  <a:srgbClr val="FF0000"/>
                </a:solidFill>
              </a:rPr>
              <a:t>0-1878.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El primer ciclo se</a:t>
            </a:r>
            <a:r>
              <a:rPr lang="es-ES" dirty="0"/>
              <a:t> </a:t>
            </a:r>
            <a:r>
              <a:rPr lang="es-ES_tradnl" dirty="0" err="1"/>
              <a:t>bas</a:t>
            </a:r>
            <a:r>
              <a:rPr lang="en-US" dirty="0"/>
              <a:t>ó</a:t>
            </a:r>
            <a:r>
              <a:rPr lang="es-ES_tradnl" dirty="0"/>
              <a:t> en la </a:t>
            </a:r>
            <a:r>
              <a:rPr lang="es-ES" dirty="0"/>
              <a:t>produccion y exportación </a:t>
            </a:r>
            <a:r>
              <a:rPr lang="es-ES_tradnl" dirty="0"/>
              <a:t>del oro, cobre , plata y </a:t>
            </a:r>
            <a:r>
              <a:rPr lang="es-ES" dirty="0"/>
              <a:t>trigo</a:t>
            </a:r>
            <a:r>
              <a:rPr lang="es-ES_tradnl" dirty="0"/>
              <a:t>.</a:t>
            </a:r>
          </a:p>
          <a:p>
            <a:r>
              <a:rPr lang="es-ES_tradnl" dirty="0"/>
              <a:t>Se </a:t>
            </a:r>
            <a:r>
              <a:rPr lang="es-ES_tradnl" dirty="0" err="1"/>
              <a:t>cre</a:t>
            </a:r>
            <a:r>
              <a:rPr lang="es-ES" dirty="0"/>
              <a:t>ó</a:t>
            </a:r>
            <a:r>
              <a:rPr lang="es-ES_tradnl" dirty="0"/>
              <a:t> una clase empresarial </a:t>
            </a:r>
            <a:r>
              <a:rPr lang="es-ES" dirty="0"/>
              <a:t>nacional </a:t>
            </a:r>
            <a:r>
              <a:rPr lang="es-ES_tradnl" dirty="0"/>
              <a:t>emprendedora. Tomas </a:t>
            </a:r>
            <a:r>
              <a:rPr lang="es-ES_tradnl" dirty="0" err="1"/>
              <a:t>Urmeneta</a:t>
            </a:r>
            <a:r>
              <a:rPr lang="es-ES_tradnl" dirty="0"/>
              <a:t>, Jose Santos Ossa, Diego de </a:t>
            </a:r>
            <a:r>
              <a:rPr lang="es-ES_tradnl" dirty="0" err="1"/>
              <a:t>Almeyda</a:t>
            </a:r>
            <a:r>
              <a:rPr lang="es-ES" dirty="0"/>
              <a:t> y Jose Antonio Moreno</a:t>
            </a:r>
            <a:r>
              <a:rPr lang="es-ES_tradnl" dirty="0"/>
              <a:t>.</a:t>
            </a:r>
          </a:p>
          <a:p>
            <a:r>
              <a:rPr lang="es-ES_tradnl" dirty="0"/>
              <a:t>Empresarios ligados a las </a:t>
            </a:r>
            <a:r>
              <a:rPr lang="es-ES_tradnl" dirty="0" err="1"/>
              <a:t>miner</a:t>
            </a:r>
            <a:r>
              <a:rPr lang="es-ES" dirty="0"/>
              <a:t>í</a:t>
            </a:r>
            <a:r>
              <a:rPr lang="es-ES_tradnl" dirty="0"/>
              <a:t>a, comercio y finanzas: Edwards, </a:t>
            </a:r>
            <a:r>
              <a:rPr lang="es-ES_tradnl" dirty="0" err="1"/>
              <a:t>Matta</a:t>
            </a:r>
            <a:r>
              <a:rPr lang="es-ES_tradnl" dirty="0"/>
              <a:t>, </a:t>
            </a:r>
            <a:r>
              <a:rPr lang="es-ES_tradnl" dirty="0" err="1"/>
              <a:t>Cousi</a:t>
            </a:r>
            <a:r>
              <a:rPr lang="en-US" dirty="0" err="1"/>
              <a:t>ño</a:t>
            </a:r>
            <a:r>
              <a:rPr lang="en-US" dirty="0"/>
              <a:t>, </a:t>
            </a:r>
            <a:r>
              <a:rPr lang="en-US" dirty="0" err="1"/>
              <a:t>Subercaseaux</a:t>
            </a:r>
            <a:r>
              <a:rPr lang="en-US" dirty="0"/>
              <a:t>, </a:t>
            </a:r>
            <a:r>
              <a:rPr lang="en-US" dirty="0" err="1"/>
              <a:t>otros</a:t>
            </a:r>
            <a:r>
              <a:rPr lang="en-US" dirty="0"/>
              <a:t>.  </a:t>
            </a:r>
          </a:p>
          <a:p>
            <a:r>
              <a:rPr lang="en-US" dirty="0" err="1"/>
              <a:t>Fundiciones</a:t>
            </a:r>
            <a:r>
              <a:rPr lang="en-US" dirty="0"/>
              <a:t> de </a:t>
            </a:r>
            <a:r>
              <a:rPr lang="en-US" dirty="0" err="1"/>
              <a:t>cobre</a:t>
            </a:r>
            <a:r>
              <a:rPr lang="en-US" dirty="0"/>
              <a:t> de Tongoy y </a:t>
            </a:r>
            <a:r>
              <a:rPr lang="en-US" dirty="0" err="1"/>
              <a:t>Guayacan</a:t>
            </a:r>
            <a:r>
              <a:rPr lang="en-US" dirty="0"/>
              <a:t> y primer </a:t>
            </a:r>
            <a:r>
              <a:rPr lang="en-US" dirty="0" err="1"/>
              <a:t>ferrocarril</a:t>
            </a:r>
            <a:r>
              <a:rPr lang="en-US" dirty="0"/>
              <a:t> de Caldera a Copiapo. </a:t>
            </a:r>
            <a:r>
              <a:rPr lang="es-ES" dirty="0"/>
              <a:t>Minas  de plata en </a:t>
            </a:r>
            <a:r>
              <a:rPr lang="es-ES" dirty="0" err="1"/>
              <a:t>Chañarcillo</a:t>
            </a:r>
            <a:r>
              <a:rPr lang="es-ES" dirty="0"/>
              <a:t>.</a:t>
            </a:r>
            <a:endParaRPr lang="en-US" dirty="0"/>
          </a:p>
          <a:p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portuario</a:t>
            </a:r>
            <a:r>
              <a:rPr lang="en-US" dirty="0"/>
              <a:t> en Valparaiso y Talcahuano.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582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Creación de infraestructura, ocupación del territorio. Desarrollo educativo y cultural.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 encargo la </a:t>
            </a:r>
            <a:r>
              <a:rPr lang="es-ES_tradnl" dirty="0">
                <a:solidFill>
                  <a:srgbClr val="FF0000"/>
                </a:solidFill>
              </a:rPr>
              <a:t>colonización del sur</a:t>
            </a:r>
            <a:r>
              <a:rPr lang="es-ES_tradnl" dirty="0"/>
              <a:t> (Osorno, lago Llanquihue, Valdivia).</a:t>
            </a:r>
          </a:p>
          <a:p>
            <a:r>
              <a:rPr lang="es-ES_tradnl" dirty="0"/>
              <a:t>Navegación y población del extremo sur. Fundacion Fuerte Bulnes (1843-49), Punta Arenas.  </a:t>
            </a:r>
          </a:p>
          <a:p>
            <a:r>
              <a:rPr lang="es-ES_tradnl" dirty="0"/>
              <a:t>Rol de Bernardo Philippi y Vicente Perez-Rosales. </a:t>
            </a:r>
          </a:p>
          <a:p>
            <a:r>
              <a:rPr lang="es-ES_tradnl" dirty="0"/>
              <a:t>Inmigración alemana.</a:t>
            </a:r>
          </a:p>
          <a:p>
            <a:r>
              <a:rPr lang="es-ES_tradnl" dirty="0"/>
              <a:t>“Pacificación” de la </a:t>
            </a:r>
            <a:r>
              <a:rPr lang="es-ES_tradnl" dirty="0" err="1"/>
              <a:t>araucania</a:t>
            </a:r>
            <a:r>
              <a:rPr lang="es-ES_tradnl" dirty="0"/>
              <a:t>. Rol del ejercito, Cornelio Saavedra. </a:t>
            </a:r>
          </a:p>
          <a:p>
            <a:r>
              <a:rPr lang="es-ES_tradnl" dirty="0"/>
              <a:t>Desarrollo de la educacion y la cultura </a:t>
            </a:r>
            <a:r>
              <a:rPr lang="es-ES_tradnl" dirty="0" err="1"/>
              <a:t>apoy</a:t>
            </a:r>
            <a:r>
              <a:rPr lang="en-US" dirty="0"/>
              <a:t>ó</a:t>
            </a:r>
            <a:r>
              <a:rPr lang="es-ES_tradnl" dirty="0"/>
              <a:t> el primer ciclo expansivo.</a:t>
            </a:r>
          </a:p>
        </p:txBody>
      </p:sp>
    </p:spTree>
    <p:extLst>
      <p:ext uri="{BB962C8B-B14F-4D97-AF65-F5344CB8AC3E}">
        <p14:creationId xmlns:p14="http://schemas.microsoft.com/office/powerpoint/2010/main" val="36117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</a:t>
            </a:r>
            <a:r>
              <a:rPr lang="es-ES_tradnl" dirty="0" err="1">
                <a:solidFill>
                  <a:srgbClr val="FF0000"/>
                </a:solidFill>
              </a:rPr>
              <a:t>nmigracion</a:t>
            </a:r>
            <a:r>
              <a:rPr lang="es-ES_tradnl" dirty="0">
                <a:solidFill>
                  <a:srgbClr val="FF0000"/>
                </a:solidFill>
              </a:rPr>
              <a:t> de intelectuales y talentos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Rol de ciertas personalidades:</a:t>
            </a:r>
          </a:p>
          <a:p>
            <a:r>
              <a:rPr lang="es-ES_tradnl" dirty="0"/>
              <a:t>Andres Bello: Conductor de la política exterior, rector de la Universidad de Chile.</a:t>
            </a:r>
          </a:p>
          <a:p>
            <a:r>
              <a:rPr lang="es-ES_tradnl" dirty="0"/>
              <a:t> El gobierno chileno trajo sabios europeos:</a:t>
            </a:r>
          </a:p>
          <a:p>
            <a:r>
              <a:rPr lang="es-ES_tradnl" dirty="0"/>
              <a:t>(i) Claudio Gay, Ignacio </a:t>
            </a:r>
            <a:r>
              <a:rPr lang="es-ES_tradnl" dirty="0" err="1"/>
              <a:t>Domeyko</a:t>
            </a:r>
            <a:r>
              <a:rPr lang="es-ES_tradnl" dirty="0"/>
              <a:t>, R. Armando Philippi, J. Gustave </a:t>
            </a:r>
            <a:r>
              <a:rPr lang="es-ES_tradnl" dirty="0" err="1"/>
              <a:t>Courcelle-Seneuil</a:t>
            </a:r>
            <a:r>
              <a:rPr lang="es-ES_tradnl" dirty="0"/>
              <a:t>. </a:t>
            </a:r>
          </a:p>
          <a:p>
            <a:r>
              <a:rPr lang="es-ES_tradnl" dirty="0"/>
              <a:t>Influencia inglesa en lo </a:t>
            </a:r>
            <a:r>
              <a:rPr lang="es-ES_tradnl" dirty="0" err="1"/>
              <a:t>econ</a:t>
            </a:r>
            <a:r>
              <a:rPr lang="en-US" dirty="0"/>
              <a:t>ó</a:t>
            </a:r>
            <a:r>
              <a:rPr lang="es-ES_tradnl" dirty="0"/>
              <a:t>mico e influencia francesa en lo educativo-cultural.  </a:t>
            </a:r>
          </a:p>
        </p:txBody>
      </p:sp>
    </p:spTree>
    <p:extLst>
      <p:ext uri="{BB962C8B-B14F-4D97-AF65-F5344CB8AC3E}">
        <p14:creationId xmlns:p14="http://schemas.microsoft.com/office/powerpoint/2010/main" val="560308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Sistema bancario y cambiario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En la década de 1850 se expande la actividad bancaria: se crea el banco de Valparaiso (1855), el banco de Chile en Santiago, la caja de ahorros de empleados públicos (1858) y la caja de crédito hipotecario (1855). </a:t>
            </a:r>
          </a:p>
          <a:p>
            <a:r>
              <a:rPr lang="es-ES_tradnl" dirty="0"/>
              <a:t>En 1860 se dicta una ley de bancos de carácter muy liberal. </a:t>
            </a:r>
          </a:p>
          <a:p>
            <a:r>
              <a:rPr lang="es-ES_tradnl" dirty="0"/>
              <a:t>Chile operaba en un </a:t>
            </a:r>
            <a:r>
              <a:rPr lang="es-ES_tradnl" dirty="0">
                <a:solidFill>
                  <a:srgbClr val="FF0000"/>
                </a:solidFill>
              </a:rPr>
              <a:t>sistema monetario </a:t>
            </a:r>
            <a:r>
              <a:rPr lang="es-ES" dirty="0">
                <a:solidFill>
                  <a:srgbClr val="FF0000"/>
                </a:solidFill>
              </a:rPr>
              <a:t>del </a:t>
            </a:r>
            <a:r>
              <a:rPr lang="es-ES_tradnl" dirty="0">
                <a:solidFill>
                  <a:srgbClr val="FF0000"/>
                </a:solidFill>
              </a:rPr>
              <a:t>bimetalismo basado en el oro y la plata</a:t>
            </a:r>
            <a:r>
              <a:rPr lang="es-ES_tradnl" dirty="0"/>
              <a:t>. </a:t>
            </a:r>
          </a:p>
          <a:p>
            <a:r>
              <a:rPr lang="es-ES_tradnl" dirty="0" err="1"/>
              <a:t>Despues</a:t>
            </a:r>
            <a:r>
              <a:rPr lang="es-ES" dirty="0"/>
              <a:t> en 1878 </a:t>
            </a:r>
            <a:r>
              <a:rPr lang="es-ES_tradnl" dirty="0"/>
              <a:t> se introduce un sistema de papel moneda (</a:t>
            </a:r>
            <a:r>
              <a:rPr lang="es-ES_tradnl" dirty="0" err="1">
                <a:solidFill>
                  <a:srgbClr val="FF0000"/>
                </a:solidFill>
              </a:rPr>
              <a:t>inconvertibiidad</a:t>
            </a:r>
            <a:r>
              <a:rPr lang="es-ES" dirty="0"/>
              <a:t> del papel moneda al oro y la plata</a:t>
            </a:r>
            <a:r>
              <a:rPr lang="es-ES_tradnl" dirty="0"/>
              <a:t>).  </a:t>
            </a:r>
          </a:p>
          <a:p>
            <a:r>
              <a:rPr lang="es-ES" dirty="0"/>
              <a:t>La década </a:t>
            </a:r>
            <a:r>
              <a:rPr lang="es-ES_tradnl" dirty="0"/>
              <a:t>de 1870 se caracterizo por una tendencia declinante del precio del trigo, del cobre, y de la plata lo que marco el fin del primer ciclo expansivo. </a:t>
            </a:r>
          </a:p>
        </p:txBody>
      </p:sp>
    </p:spTree>
    <p:extLst>
      <p:ext uri="{BB962C8B-B14F-4D97-AF65-F5344CB8AC3E}">
        <p14:creationId xmlns:p14="http://schemas.microsoft.com/office/powerpoint/2010/main" val="61396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Salitre, Guerra del Pacifico y Segundo ciclo expansivo: 1880-1930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En la guerra del pacifico Chile se anexo las provincias de Antofagasta (que era Boliviana) y la provincia de T</a:t>
            </a:r>
            <a:r>
              <a:rPr lang="es-ES" dirty="0"/>
              <a:t>a</a:t>
            </a:r>
            <a:r>
              <a:rPr lang="es-ES_tradnl" dirty="0" err="1"/>
              <a:t>rapaca</a:t>
            </a:r>
            <a:r>
              <a:rPr lang="es-ES_tradnl" dirty="0"/>
              <a:t> Peruana.</a:t>
            </a:r>
          </a:p>
          <a:p>
            <a:r>
              <a:rPr lang="es-ES_tradnl" dirty="0"/>
              <a:t> Estas dos regiones eran ricas en minerales y recursos pesqueros. </a:t>
            </a:r>
          </a:p>
          <a:p>
            <a:r>
              <a:rPr lang="es-ES_tradnl" dirty="0"/>
              <a:t>La </a:t>
            </a:r>
            <a:r>
              <a:rPr lang="es-ES_tradnl" dirty="0">
                <a:solidFill>
                  <a:srgbClr val="FF0000"/>
                </a:solidFill>
              </a:rPr>
              <a:t>industria del salitre</a:t>
            </a:r>
            <a:r>
              <a:rPr lang="es-ES_tradnl" dirty="0"/>
              <a:t> ya estaba en expansión. El salitre es una bono para el suelo </a:t>
            </a:r>
            <a:r>
              <a:rPr lang="es-ES_tradnl" dirty="0" err="1"/>
              <a:t>agricola</a:t>
            </a:r>
            <a:r>
              <a:rPr lang="es-ES_tradnl" dirty="0"/>
              <a:t> y un insumo para la fabricación de explosivos. </a:t>
            </a:r>
          </a:p>
          <a:p>
            <a:r>
              <a:rPr lang="es-ES_tradnl" dirty="0"/>
              <a:t>La guerra del pacifico estimulo la economia chilena que estaba deprimida con el fin del ciclo expansivo de 1830-18</a:t>
            </a:r>
            <a:r>
              <a:rPr lang="es-ES" dirty="0"/>
              <a:t>50</a:t>
            </a:r>
            <a:r>
              <a:rPr lang="es-ES_tradnl" dirty="0"/>
              <a:t> y la caída del precio</a:t>
            </a:r>
            <a:r>
              <a:rPr lang="es-ES" dirty="0"/>
              <a:t> </a:t>
            </a:r>
            <a:r>
              <a:rPr lang="es-ES_tradnl" dirty="0"/>
              <a:t>de </a:t>
            </a:r>
            <a:r>
              <a:rPr lang="es-ES_tradnl" i="1" dirty="0" err="1"/>
              <a:t>commodities</a:t>
            </a:r>
            <a:r>
              <a:rPr lang="es-ES_tradnl" dirty="0"/>
              <a:t> exportables (cobre, plata, trigo). </a:t>
            </a:r>
          </a:p>
          <a:p>
            <a:r>
              <a:rPr lang="es-ES_tradnl" dirty="0"/>
              <a:t>La Guerra del Pacifico aumento el gasto publico, redujo la desocupación y conquisto nuevos territorios muy productivos. </a:t>
            </a:r>
          </a:p>
        </p:txBody>
      </p:sp>
    </p:spTree>
    <p:extLst>
      <p:ext uri="{BB962C8B-B14F-4D97-AF65-F5344CB8AC3E}">
        <p14:creationId xmlns:p14="http://schemas.microsoft.com/office/powerpoint/2010/main" val="1412469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Salitre, Guerra del Pacifico y Segundo ciclo expansivo: 1880-1930 (cont.)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Parte de la guerra se financio con emisión monetaria y otra con </a:t>
            </a:r>
            <a:r>
              <a:rPr lang="es-ES_tradnl" dirty="0" err="1"/>
              <a:t>cr</a:t>
            </a:r>
            <a:r>
              <a:rPr lang="en-US" dirty="0" err="1"/>
              <a:t>é</a:t>
            </a:r>
            <a:r>
              <a:rPr lang="es-ES_tradnl" dirty="0" err="1"/>
              <a:t>ditos</a:t>
            </a:r>
            <a:r>
              <a:rPr lang="es-ES_tradnl" dirty="0"/>
              <a:t> externos (ingleses). </a:t>
            </a:r>
          </a:p>
          <a:p>
            <a:r>
              <a:rPr lang="es-ES_tradnl" dirty="0" err="1"/>
              <a:t>Despu</a:t>
            </a:r>
            <a:r>
              <a:rPr lang="en-US" dirty="0" err="1"/>
              <a:t>é</a:t>
            </a:r>
            <a:r>
              <a:rPr lang="es-ES_tradnl" dirty="0"/>
              <a:t>s de la guerra los ingresos fiscales aumentaron por los tributos a las exportaciones de salitre.</a:t>
            </a:r>
          </a:p>
          <a:p>
            <a:r>
              <a:rPr lang="es-ES_tradnl" dirty="0"/>
              <a:t>En la d</a:t>
            </a:r>
            <a:r>
              <a:rPr lang="en-US" dirty="0" err="1"/>
              <a:t>é</a:t>
            </a:r>
            <a:r>
              <a:rPr lang="es-ES_tradnl" dirty="0"/>
              <a:t>cada de 1880 se crean:</a:t>
            </a:r>
          </a:p>
          <a:p>
            <a:r>
              <a:rPr lang="es-ES_tradnl" dirty="0"/>
              <a:t>La Empresa de Ferrocarriles del Estado (1884).</a:t>
            </a:r>
          </a:p>
          <a:p>
            <a:r>
              <a:rPr lang="es-ES_tradnl" dirty="0"/>
              <a:t>Sociedad Nacional de Mineria (1884)</a:t>
            </a:r>
          </a:p>
          <a:p>
            <a:r>
              <a:rPr lang="es-ES_tradnl" dirty="0"/>
              <a:t>Sociedad de Fomento Fabril (1883)</a:t>
            </a:r>
          </a:p>
          <a:p>
            <a:r>
              <a:rPr lang="es-ES_tradnl" dirty="0"/>
              <a:t>Ministerio de Industrias y Obras Publicas (1887).</a:t>
            </a:r>
          </a:p>
        </p:txBody>
      </p:sp>
    </p:spTree>
    <p:extLst>
      <p:ext uri="{BB962C8B-B14F-4D97-AF65-F5344CB8AC3E}">
        <p14:creationId xmlns:p14="http://schemas.microsoft.com/office/powerpoint/2010/main" val="113705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Salitre, Guerra del Pacifico y Segundo ciclo expansivo: 1880-1930 (cont.)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La </a:t>
            </a:r>
            <a:r>
              <a:rPr lang="es-ES_tradnl" dirty="0">
                <a:solidFill>
                  <a:srgbClr val="FF0000"/>
                </a:solidFill>
              </a:rPr>
              <a:t>política economica del Presidente  Balmaceda</a:t>
            </a:r>
            <a:r>
              <a:rPr lang="es-ES_tradnl" dirty="0"/>
              <a:t> (buscaba retener el salitre para el desarrollo nacional deteniendo la entrega de territorios salitreros del Estado a monopolios extranjeros asegurando impuestos a sus excedentes, deteniendo su creciente </a:t>
            </a:r>
            <a:r>
              <a:rPr lang="es-ES_tradnl" dirty="0" err="1"/>
              <a:t>extranjerizacion</a:t>
            </a:r>
            <a:r>
              <a:rPr lang="es-ES_tradnl" dirty="0"/>
              <a:t>). </a:t>
            </a:r>
          </a:p>
          <a:p>
            <a:r>
              <a:rPr lang="es-ES_tradnl" dirty="0"/>
              <a:t>Balmaceda busco reinvertir los excedentes del salitre para cuando este recurso se agotara. </a:t>
            </a:r>
          </a:p>
          <a:p>
            <a:r>
              <a:rPr lang="es-ES_tradnl" dirty="0"/>
              <a:t>El salitre era de propiedad del gobierno Peruano antes de la Guerra del Pacifico y adquirió “oficinas” y terrenos pagando con </a:t>
            </a:r>
            <a:r>
              <a:rPr lang="es-ES_tradnl" dirty="0">
                <a:solidFill>
                  <a:srgbClr val="FF0000"/>
                </a:solidFill>
              </a:rPr>
              <a:t>certificados salitreros al portador</a:t>
            </a:r>
            <a:r>
              <a:rPr lang="es-ES_tradnl" dirty="0"/>
              <a:t> y con </a:t>
            </a:r>
            <a:r>
              <a:rPr lang="es-ES_tradnl" dirty="0">
                <a:solidFill>
                  <a:srgbClr val="FF0000"/>
                </a:solidFill>
              </a:rPr>
              <a:t>bonos con garantía hipotecaria de las oficinas salitreras</a:t>
            </a:r>
            <a:r>
              <a:rPr lang="es-ES_tradnl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4064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La </a:t>
            </a:r>
            <a:r>
              <a:rPr lang="es-ES_tradnl" dirty="0" err="1">
                <a:solidFill>
                  <a:srgbClr val="FF0000"/>
                </a:solidFill>
              </a:rPr>
              <a:t>Econom</a:t>
            </a:r>
            <a:r>
              <a:rPr lang="es-ES" dirty="0">
                <a:solidFill>
                  <a:srgbClr val="FF0000"/>
                </a:solidFill>
              </a:rPr>
              <a:t>í</a:t>
            </a:r>
            <a:r>
              <a:rPr lang="es-ES_tradnl" dirty="0">
                <a:solidFill>
                  <a:srgbClr val="FF0000"/>
                </a:solidFill>
              </a:rPr>
              <a:t>a Chilena en el Periodo Colonial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1856" y="1690688"/>
            <a:ext cx="10515600" cy="4331569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El periodo colonial va desde c.1600 hasta 1810 (independencia).</a:t>
            </a:r>
          </a:p>
          <a:p>
            <a:r>
              <a:rPr lang="es-ES_tradnl" dirty="0"/>
              <a:t>Chile era una colonia del imperio </a:t>
            </a:r>
            <a:r>
              <a:rPr lang="es-ES_tradnl" dirty="0" err="1"/>
              <a:t>Espa</a:t>
            </a:r>
            <a:r>
              <a:rPr lang="en-US" dirty="0" err="1"/>
              <a:t>ñol</a:t>
            </a:r>
            <a:r>
              <a:rPr lang="en-US" dirty="0"/>
              <a:t> 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Capitanía</a:t>
            </a:r>
            <a:r>
              <a:rPr lang="en-US" i="1" dirty="0">
                <a:solidFill>
                  <a:srgbClr val="FF0000"/>
                </a:solidFill>
              </a:rPr>
              <a:t> General</a:t>
            </a:r>
            <a:r>
              <a:rPr lang="en-US" dirty="0"/>
              <a:t> parte del </a:t>
            </a:r>
            <a:r>
              <a:rPr lang="en-US" dirty="0" err="1">
                <a:solidFill>
                  <a:srgbClr val="FF0000"/>
                </a:solidFill>
              </a:rPr>
              <a:t>Virreinato</a:t>
            </a:r>
            <a:r>
              <a:rPr lang="en-US" dirty="0">
                <a:solidFill>
                  <a:srgbClr val="FF0000"/>
                </a:solidFill>
              </a:rPr>
              <a:t> del Peru</a:t>
            </a:r>
            <a:r>
              <a:rPr lang="en-US" dirty="0"/>
              <a:t> (</a:t>
            </a:r>
            <a:r>
              <a:rPr lang="en-US" dirty="0" err="1"/>
              <a:t>cubr</a:t>
            </a:r>
            <a:r>
              <a:rPr lang="es-ES" dirty="0"/>
              <a:t>í</a:t>
            </a:r>
            <a:r>
              <a:rPr lang="en-US" dirty="0"/>
              <a:t>a sud-america con </a:t>
            </a:r>
            <a:r>
              <a:rPr lang="en-US" dirty="0" err="1"/>
              <a:t>excepci</a:t>
            </a:r>
            <a:r>
              <a:rPr lang="es-ES" dirty="0"/>
              <a:t>ó</a:t>
            </a:r>
            <a:r>
              <a:rPr lang="en-US" dirty="0"/>
              <a:t>n de Venezuela y Brazil). </a:t>
            </a:r>
          </a:p>
          <a:p>
            <a:r>
              <a:rPr lang="en-US" dirty="0"/>
              <a:t>El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Vierreinato</a:t>
            </a:r>
            <a:r>
              <a:rPr lang="en-US" dirty="0"/>
              <a:t> era el de </a:t>
            </a:r>
            <a:r>
              <a:rPr lang="en-US" dirty="0">
                <a:solidFill>
                  <a:srgbClr val="FF0000"/>
                </a:solidFill>
              </a:rPr>
              <a:t>Nueva España  </a:t>
            </a:r>
            <a:r>
              <a:rPr lang="en-US" dirty="0"/>
              <a:t>(</a:t>
            </a:r>
            <a:r>
              <a:rPr lang="en-US" dirty="0" err="1"/>
              <a:t>incluia</a:t>
            </a:r>
            <a:r>
              <a:rPr lang="en-US" dirty="0"/>
              <a:t> Mexico, </a:t>
            </a:r>
            <a:r>
              <a:rPr lang="en-US" dirty="0" err="1"/>
              <a:t>sede</a:t>
            </a:r>
            <a:r>
              <a:rPr lang="en-US" dirty="0"/>
              <a:t> principal, </a:t>
            </a:r>
            <a:r>
              <a:rPr lang="en-US" dirty="0" err="1"/>
              <a:t>partes</a:t>
            </a:r>
            <a:r>
              <a:rPr lang="en-US" dirty="0"/>
              <a:t> de </a:t>
            </a:r>
            <a:r>
              <a:rPr lang="es-ES" dirty="0"/>
              <a:t>N</a:t>
            </a:r>
            <a:r>
              <a:rPr lang="en-US" dirty="0" err="1"/>
              <a:t>orteamerica</a:t>
            </a:r>
            <a:r>
              <a:rPr lang="en-US" dirty="0"/>
              <a:t> hasta Alaska y en el </a:t>
            </a:r>
            <a:r>
              <a:rPr lang="es-ES" dirty="0"/>
              <a:t>O</a:t>
            </a:r>
            <a:r>
              <a:rPr lang="en-US" dirty="0" err="1"/>
              <a:t>riente</a:t>
            </a:r>
            <a:r>
              <a:rPr lang="en-US" dirty="0"/>
              <a:t> Filipinas y parte de Formosa (Taiwan)</a:t>
            </a:r>
            <a:r>
              <a:rPr lang="es-ES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extracci</a:t>
            </a:r>
            <a:r>
              <a:rPr lang="es-ES" dirty="0">
                <a:solidFill>
                  <a:srgbClr val="FF0000"/>
                </a:solidFill>
              </a:rPr>
              <a:t>ó</a:t>
            </a:r>
            <a:r>
              <a:rPr lang="en-US" dirty="0">
                <a:solidFill>
                  <a:srgbClr val="FF0000"/>
                </a:solidFill>
              </a:rPr>
              <a:t>n de </a:t>
            </a:r>
            <a:r>
              <a:rPr lang="en-US" dirty="0" err="1">
                <a:solidFill>
                  <a:srgbClr val="FF0000"/>
                </a:solidFill>
              </a:rPr>
              <a:t>oro</a:t>
            </a:r>
            <a:r>
              <a:rPr lang="en-US" dirty="0">
                <a:solidFill>
                  <a:srgbClr val="FF0000"/>
                </a:solidFill>
              </a:rPr>
              <a:t> y plata </a:t>
            </a:r>
            <a:r>
              <a:rPr lang="en-US" dirty="0" err="1"/>
              <a:t>eran</a:t>
            </a:r>
            <a:r>
              <a:rPr lang="en-US" dirty="0"/>
              <a:t> las </a:t>
            </a:r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econ</a:t>
            </a:r>
            <a:r>
              <a:rPr lang="es-ES" dirty="0"/>
              <a:t>ó</a:t>
            </a:r>
            <a:r>
              <a:rPr lang="en-US" dirty="0"/>
              <a:t>micas del </a:t>
            </a:r>
            <a:r>
              <a:rPr lang="en-US" dirty="0" err="1"/>
              <a:t>imperio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 en america. Chile no era un product</a:t>
            </a:r>
            <a:r>
              <a:rPr lang="es-ES" dirty="0"/>
              <a:t>o</a:t>
            </a:r>
            <a:r>
              <a:rPr lang="en-US" dirty="0"/>
              <a:t>r </a:t>
            </a:r>
            <a:r>
              <a:rPr lang="en-US" dirty="0" err="1"/>
              <a:t>demasiado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s-ES" dirty="0"/>
              <a:t> de estos metales</a:t>
            </a:r>
            <a:r>
              <a:rPr lang="en-US" dirty="0"/>
              <a:t>. Mas lo era Mexico y Peru.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7620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Entrega del salitre a privados. Rol de J.T North.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/>
              <a:t>John Thomas North, el “rey del salitre”, ingles, </a:t>
            </a:r>
            <a:r>
              <a:rPr lang="es-ES_tradnl" dirty="0" err="1"/>
              <a:t>adquiri</a:t>
            </a:r>
            <a:r>
              <a:rPr lang="en-US" dirty="0"/>
              <a:t>ó</a:t>
            </a:r>
            <a:r>
              <a:rPr lang="es-ES_tradnl" dirty="0"/>
              <a:t> grandes cantidades de certificados de salitre y bonos a bajo precio hacia finales de la guerra</a:t>
            </a:r>
            <a:r>
              <a:rPr lang="es-ES" dirty="0"/>
              <a:t> del Pacifico</a:t>
            </a:r>
            <a:r>
              <a:rPr lang="es-ES_tradnl" dirty="0"/>
              <a:t>, convencido que el gobierno Chileno si triunfaba en la guerra respetar</a:t>
            </a:r>
            <a:r>
              <a:rPr lang="es-ES" dirty="0"/>
              <a:t>í</a:t>
            </a:r>
            <a:r>
              <a:rPr lang="es-ES_tradnl" dirty="0"/>
              <a:t>a estos instrumentos financieros.</a:t>
            </a:r>
          </a:p>
          <a:p>
            <a:r>
              <a:rPr lang="es-ES_tradnl" dirty="0"/>
              <a:t>En 1881 el gobierno de Chile entrego la capacidad de explotación de los terrenos salitreros a quienes aportaban una cierta cantidad de bonos y certificados salitreros, los que eran de propiedad de extranjeros, entre ellos North.</a:t>
            </a:r>
            <a:r>
              <a:rPr lang="es-ES" dirty="0"/>
              <a:t> Bonos del salitre se reconocieron a valor par. </a:t>
            </a:r>
            <a:endParaRPr lang="es-ES_tradnl" dirty="0"/>
          </a:p>
          <a:p>
            <a:r>
              <a:rPr lang="es-ES_tradnl" dirty="0"/>
              <a:t>Así se </a:t>
            </a:r>
            <a:r>
              <a:rPr lang="es-ES_tradnl" dirty="0">
                <a:solidFill>
                  <a:srgbClr val="FF0000"/>
                </a:solidFill>
              </a:rPr>
              <a:t>privatiza y desnacionaliza</a:t>
            </a:r>
            <a:r>
              <a:rPr lang="es-ES_tradnl" dirty="0"/>
              <a:t> (ingleses) la explotación del salitre. Esto en contradicción con el espíritu del Estado Nacional de desarrollo nacional. Lo anterior entra en contradicción con las políticas de Balmaceda </a:t>
            </a:r>
          </a:p>
        </p:txBody>
      </p:sp>
    </p:spTree>
    <p:extLst>
      <p:ext uri="{BB962C8B-B14F-4D97-AF65-F5344CB8AC3E}">
        <p14:creationId xmlns:p14="http://schemas.microsoft.com/office/powerpoint/2010/main" val="17902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E573B-1A62-4E8D-8280-45A2BF8D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Información económica básica sobre el Salitre. 1880-1930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0491564-E42E-4E24-A008-CB63B21F5C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33055" y="1809750"/>
          <a:ext cx="9171712" cy="448021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46464">
                  <a:extLst>
                    <a:ext uri="{9D8B030D-6E8A-4147-A177-3AD203B41FA5}">
                      <a16:colId xmlns:a16="http://schemas.microsoft.com/office/drawing/2014/main" val="2013908488"/>
                    </a:ext>
                  </a:extLst>
                </a:gridCol>
                <a:gridCol w="1146464">
                  <a:extLst>
                    <a:ext uri="{9D8B030D-6E8A-4147-A177-3AD203B41FA5}">
                      <a16:colId xmlns:a16="http://schemas.microsoft.com/office/drawing/2014/main" val="361630929"/>
                    </a:ext>
                  </a:extLst>
                </a:gridCol>
                <a:gridCol w="1146464">
                  <a:extLst>
                    <a:ext uri="{9D8B030D-6E8A-4147-A177-3AD203B41FA5}">
                      <a16:colId xmlns:a16="http://schemas.microsoft.com/office/drawing/2014/main" val="495548176"/>
                    </a:ext>
                  </a:extLst>
                </a:gridCol>
                <a:gridCol w="1146464">
                  <a:extLst>
                    <a:ext uri="{9D8B030D-6E8A-4147-A177-3AD203B41FA5}">
                      <a16:colId xmlns:a16="http://schemas.microsoft.com/office/drawing/2014/main" val="2477836809"/>
                    </a:ext>
                  </a:extLst>
                </a:gridCol>
                <a:gridCol w="1146464">
                  <a:extLst>
                    <a:ext uri="{9D8B030D-6E8A-4147-A177-3AD203B41FA5}">
                      <a16:colId xmlns:a16="http://schemas.microsoft.com/office/drawing/2014/main" val="593428453"/>
                    </a:ext>
                  </a:extLst>
                </a:gridCol>
                <a:gridCol w="1146464">
                  <a:extLst>
                    <a:ext uri="{9D8B030D-6E8A-4147-A177-3AD203B41FA5}">
                      <a16:colId xmlns:a16="http://schemas.microsoft.com/office/drawing/2014/main" val="792344074"/>
                    </a:ext>
                  </a:extLst>
                </a:gridCol>
                <a:gridCol w="1146464">
                  <a:extLst>
                    <a:ext uri="{9D8B030D-6E8A-4147-A177-3AD203B41FA5}">
                      <a16:colId xmlns:a16="http://schemas.microsoft.com/office/drawing/2014/main" val="708238075"/>
                    </a:ext>
                  </a:extLst>
                </a:gridCol>
                <a:gridCol w="1146464">
                  <a:extLst>
                    <a:ext uri="{9D8B030D-6E8A-4147-A177-3AD203B41FA5}">
                      <a16:colId xmlns:a16="http://schemas.microsoft.com/office/drawing/2014/main" val="1099733808"/>
                    </a:ext>
                  </a:extLst>
                </a:gridCol>
              </a:tblGrid>
              <a:tr h="263542">
                <a:tc rowSpan="3">
                  <a:txBody>
                    <a:bodyPr/>
                    <a:lstStyle/>
                    <a:p>
                      <a:pPr algn="ctr" fontAlgn="ctr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400" u="sng" strike="noStrike" dirty="0">
                          <a:effectLst/>
                        </a:rPr>
                        <a:t>Exportaciones de salitre</a:t>
                      </a:r>
                      <a:endParaRPr lang="es-CL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400" u="sng" strike="noStrike" dirty="0">
                          <a:effectLst/>
                        </a:rPr>
                        <a:t>Exportaciones totales</a:t>
                      </a:r>
                      <a:endParaRPr lang="es-CL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400" u="sng" strike="noStrike" dirty="0">
                          <a:effectLst/>
                        </a:rPr>
                        <a:t>Recaudación tributaria</a:t>
                      </a:r>
                      <a:endParaRPr lang="es-CL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 fontAlgn="ctr"/>
                      <a:r>
                        <a:rPr lang="es-CL" sz="1400" u="none" strike="noStrike" dirty="0">
                          <a:effectLst/>
                        </a:rPr>
                        <a:t>Empleo (miles de personas)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6596659"/>
                  </a:ext>
                </a:extLst>
              </a:tr>
              <a:tr h="79062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Cantidad (MM de QM)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Precio (lib. / Ton Larga)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Export. (MM de US$)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Partic. Relat. Del Salitre (%)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Total (MM de US$)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Partic. Relat. Del Salitre (%)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8164"/>
                  </a:ext>
                </a:extLst>
              </a:tr>
              <a:tr h="26354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(1)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(2)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(3)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(4)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(5)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(6)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(7)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856238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1880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2.3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12.4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24.7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25.8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17.7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4.7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9910726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1881-85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8.8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37.4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43.1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25.6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22.9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5.8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824087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1886-90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7.8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6.8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47.7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49.7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24.5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35.1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9.1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403318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1891-95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9.9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6.4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54.1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56.8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23.9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46.0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16.1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921928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1896-00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12.8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5.2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61.5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60.7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31.1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48.9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18.1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6769893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1901-05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14.6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6.3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77.1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71.8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38.0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47.4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25.0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2644611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1906-10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19.8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7.4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104.2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76.3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50.6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48.5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40.5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4100417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1911-15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22.9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6.5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104.9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75.3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55.4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51.9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46.9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6219139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1916-20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24.9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8.2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82.1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64.4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64.1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44.1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51.5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792953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1921-25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17.8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89.2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59.2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81.8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36.3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44.4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4930378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1926-30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126.9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48.8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52.2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0295881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u="none" strike="noStrike">
                          <a:effectLst/>
                        </a:rPr>
                        <a:t>1932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27.7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u="none" strike="noStrike">
                          <a:effectLst/>
                        </a:rPr>
                        <a:t>18.5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1731388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69361C9-FF87-401F-8439-BA0E3C8F8494}"/>
              </a:ext>
            </a:extLst>
          </p:cNvPr>
          <p:cNvSpPr/>
          <p:nvPr/>
        </p:nvSpPr>
        <p:spPr>
          <a:xfrm>
            <a:off x="4981656" y="6409026"/>
            <a:ext cx="222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Fuente: Meller (1996)</a:t>
            </a:r>
          </a:p>
        </p:txBody>
      </p:sp>
    </p:spTree>
    <p:extLst>
      <p:ext uri="{BB962C8B-B14F-4D97-AF65-F5344CB8AC3E}">
        <p14:creationId xmlns:p14="http://schemas.microsoft.com/office/powerpoint/2010/main" val="1237139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BA4B-3696-1F48-B426-80487183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Chile-Derechos de </a:t>
            </a:r>
            <a:r>
              <a:rPr lang="en-US" dirty="0" err="1">
                <a:solidFill>
                  <a:srgbClr val="FF0000"/>
                </a:solidFill>
              </a:rPr>
              <a:t>Aduana</a:t>
            </a:r>
            <a:r>
              <a:rPr lang="en-US" dirty="0">
                <a:solidFill>
                  <a:srgbClr val="FF0000"/>
                </a:solidFill>
              </a:rPr>
              <a:t>, 1865-1930 (</a:t>
            </a:r>
            <a:r>
              <a:rPr lang="en-US" dirty="0" err="1">
                <a:solidFill>
                  <a:srgbClr val="FF0000"/>
                </a:solidFill>
              </a:rPr>
              <a:t>Humud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s-ES" dirty="0">
                <a:solidFill>
                  <a:srgbClr val="FF0000"/>
                </a:solidFill>
              </a:rPr>
              <a:t>.Importancia de Impuestos al Comercio.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58A3B-EA5F-BE4A-B81A-F040C50C7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02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22DC-FBF4-AC41-B7D4-F8BD4B60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Chile-Ingresos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>
                <a:solidFill>
                  <a:srgbClr val="FF0000"/>
                </a:solidFill>
              </a:rPr>
              <a:t>Gastos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Públicos</a:t>
            </a:r>
            <a:r>
              <a:rPr lang="en-US" dirty="0">
                <a:solidFill>
                  <a:srgbClr val="FF0000"/>
                </a:solidFill>
              </a:rPr>
              <a:t>, 1830-1930 (</a:t>
            </a:r>
            <a:r>
              <a:rPr lang="en-US" dirty="0" err="1">
                <a:solidFill>
                  <a:srgbClr val="FF0000"/>
                </a:solidFill>
              </a:rPr>
              <a:t>Humud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C09AB2-2421-4040-9CC5-60ABF5F6D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1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Diferencias entre los dos ciclos</a:t>
            </a:r>
            <a:r>
              <a:rPr lang="es-ES" dirty="0">
                <a:solidFill>
                  <a:srgbClr val="FF0000"/>
                </a:solidFill>
              </a:rPr>
              <a:t>:1840-78 y 1880-1930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El primer ciclo expansivo se basa en</a:t>
            </a:r>
            <a:r>
              <a:rPr lang="es-ES" dirty="0"/>
              <a:t> exportaciones de cobre, oro, plata, trigo. Descansa </a:t>
            </a:r>
            <a:r>
              <a:rPr lang="es-ES_tradnl" dirty="0"/>
              <a:t>en el esfuerzo de </a:t>
            </a:r>
            <a:r>
              <a:rPr lang="es-ES_tradnl" dirty="0">
                <a:solidFill>
                  <a:srgbClr val="FF0000"/>
                </a:solidFill>
              </a:rPr>
              <a:t>empresarios chilenos</a:t>
            </a:r>
            <a:r>
              <a:rPr lang="es-ES_tradnl" dirty="0"/>
              <a:t> (</a:t>
            </a:r>
            <a:r>
              <a:rPr lang="es-ES_tradnl" dirty="0" err="1"/>
              <a:t>Urmeneta</a:t>
            </a:r>
            <a:r>
              <a:rPr lang="es-ES_tradnl" dirty="0"/>
              <a:t>, </a:t>
            </a:r>
            <a:r>
              <a:rPr lang="es-ES_tradnl" dirty="0" err="1"/>
              <a:t>Matta</a:t>
            </a:r>
            <a:r>
              <a:rPr lang="es-ES_tradnl" dirty="0"/>
              <a:t>, </a:t>
            </a:r>
            <a:r>
              <a:rPr lang="es-ES_tradnl" dirty="0" err="1"/>
              <a:t>Almeyda</a:t>
            </a:r>
            <a:r>
              <a:rPr lang="es-ES" dirty="0"/>
              <a:t>, Moreno</a:t>
            </a:r>
            <a:r>
              <a:rPr lang="es-ES_tradnl" dirty="0"/>
              <a:t>), mientras que el segundo ciclo es dominado por capitales extranjeros y el predominio ingles.</a:t>
            </a:r>
          </a:p>
          <a:p>
            <a:r>
              <a:rPr lang="es-ES_tradnl" dirty="0"/>
              <a:t>El Estado sigue con obras de infraestructura pero menos </a:t>
            </a:r>
            <a:r>
              <a:rPr lang="es-ES_tradnl" dirty="0" err="1"/>
              <a:t>dinamicamente</a:t>
            </a:r>
            <a:r>
              <a:rPr lang="es-ES_tradnl" dirty="0"/>
              <a:t> que en el primer ciclo expansivo.</a:t>
            </a:r>
          </a:p>
          <a:p>
            <a:r>
              <a:rPr lang="es-ES_tradnl" dirty="0"/>
              <a:t> El economista Anibal Pinto SC en su libro </a:t>
            </a:r>
            <a:r>
              <a:rPr lang="es-ES_tradnl" i="1" dirty="0"/>
              <a:t>Chile: Un Caso de Desarrollo Frustrado</a:t>
            </a:r>
            <a:r>
              <a:rPr lang="es-ES_tradnl" dirty="0"/>
              <a:t> se refiere a la pedida del impulso de desarrollo nacional con el ciclo del salitre y su </a:t>
            </a:r>
            <a:r>
              <a:rPr lang="es-ES_tradnl" dirty="0" err="1"/>
              <a:t>extranjerizaci</a:t>
            </a:r>
            <a:r>
              <a:rPr lang="es-ES" dirty="0"/>
              <a:t>ó</a:t>
            </a:r>
            <a:r>
              <a:rPr lang="es-ES_tradnl" dirty="0"/>
              <a:t>n. El historiador Hernan </a:t>
            </a:r>
            <a:r>
              <a:rPr lang="es-ES_tradnl" dirty="0" err="1"/>
              <a:t>Ramirez-Necochea</a:t>
            </a:r>
            <a:r>
              <a:rPr lang="es-ES_tradnl" dirty="0"/>
              <a:t> enfatiza el rol del imperialismo británico en este proceso y después lo asigna al imperialismo norteamericano.   </a:t>
            </a:r>
          </a:p>
        </p:txBody>
      </p:sp>
    </p:spTree>
    <p:extLst>
      <p:ext uri="{BB962C8B-B14F-4D97-AF65-F5344CB8AC3E}">
        <p14:creationId xmlns:p14="http://schemas.microsoft.com/office/powerpoint/2010/main" val="1702194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Fin del ciclo del Salitre</a:t>
            </a:r>
            <a:r>
              <a:rPr lang="es-ES_tradnl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la primera guerra mundial Alemania empieza a desarrollar salitre sintético y se desplaza al salitre natural chileno que entra en crisis hacia fines de la década de 1920 y con la gran depresión. </a:t>
            </a:r>
          </a:p>
          <a:p>
            <a:r>
              <a:rPr lang="es-ES_tradnl" dirty="0"/>
              <a:t>El salitre después pasa a ser dominado por Estados Unidos.</a:t>
            </a:r>
          </a:p>
          <a:p>
            <a:r>
              <a:rPr lang="es-ES_tradnl" dirty="0"/>
              <a:t>El </a:t>
            </a:r>
            <a:r>
              <a:rPr lang="es-ES_tradnl" dirty="0">
                <a:solidFill>
                  <a:srgbClr val="FF0000"/>
                </a:solidFill>
              </a:rPr>
              <a:t>salitre llego a representar mas del 25 % del PIB y el 50 % de la recaudación fiscal</a:t>
            </a:r>
            <a:r>
              <a:rPr lang="es-ES_trad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4695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FA15B-2DC0-4227-A324-951344E7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Crecimiento anual promedio de las exportaciones. Chile, 1850-1920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A4BE241-B7CE-4935-82E4-D37F96E0F5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46218" y="1828800"/>
          <a:ext cx="7398327" cy="380999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466109">
                  <a:extLst>
                    <a:ext uri="{9D8B030D-6E8A-4147-A177-3AD203B41FA5}">
                      <a16:colId xmlns:a16="http://schemas.microsoft.com/office/drawing/2014/main" val="855430344"/>
                    </a:ext>
                  </a:extLst>
                </a:gridCol>
                <a:gridCol w="2466109">
                  <a:extLst>
                    <a:ext uri="{9D8B030D-6E8A-4147-A177-3AD203B41FA5}">
                      <a16:colId xmlns:a16="http://schemas.microsoft.com/office/drawing/2014/main" val="2667987938"/>
                    </a:ext>
                  </a:extLst>
                </a:gridCol>
                <a:gridCol w="2466109">
                  <a:extLst>
                    <a:ext uri="{9D8B030D-6E8A-4147-A177-3AD203B41FA5}">
                      <a16:colId xmlns:a16="http://schemas.microsoft.com/office/drawing/2014/main" val="3082884546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Períodos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Behrman (1976)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Cortés et al. (1981)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7637831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u="none" strike="noStrike">
                          <a:effectLst/>
                        </a:rPr>
                        <a:t>1850-1870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3.5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4.8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6580073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u="none" strike="noStrike">
                          <a:effectLst/>
                        </a:rPr>
                        <a:t>1870-1880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2.1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0.7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4810388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u="none" strike="noStrike">
                          <a:effectLst/>
                        </a:rPr>
                        <a:t>1880-1900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4.7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3.3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512500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u="none" strike="noStrike">
                          <a:effectLst/>
                        </a:rPr>
                        <a:t>1900-1920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6.0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8.0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1312939"/>
                  </a:ext>
                </a:extLst>
              </a:tr>
              <a:tr h="423333">
                <a:tc gridSpan="3">
                  <a:txBody>
                    <a:bodyPr/>
                    <a:lstStyle/>
                    <a:p>
                      <a:pPr algn="ctr" fontAlgn="ctr"/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730544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u="none" strike="noStrike">
                          <a:effectLst/>
                        </a:rPr>
                        <a:t>1850-1880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3.0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3.4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095908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u="none" strike="noStrike">
                          <a:effectLst/>
                        </a:rPr>
                        <a:t>1880-1920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>
                          <a:effectLst/>
                        </a:rPr>
                        <a:t>5.3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u="none" strike="noStrike" dirty="0">
                          <a:effectLst/>
                        </a:rPr>
                        <a:t>5.6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1739849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4D458843-A053-4CAB-9C21-34E362A82E3F}"/>
              </a:ext>
            </a:extLst>
          </p:cNvPr>
          <p:cNvSpPr/>
          <p:nvPr/>
        </p:nvSpPr>
        <p:spPr>
          <a:xfrm>
            <a:off x="4981656" y="5776910"/>
            <a:ext cx="222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Fuente: Meller (1996)</a:t>
            </a:r>
          </a:p>
        </p:txBody>
      </p:sp>
    </p:spTree>
    <p:extLst>
      <p:ext uri="{BB962C8B-B14F-4D97-AF65-F5344CB8AC3E}">
        <p14:creationId xmlns:p14="http://schemas.microsoft.com/office/powerpoint/2010/main" val="1492665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DAF65AE-DAF8-48F4-8109-3837CAA7E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15" y="177414"/>
            <a:ext cx="958234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36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PIB per cápita de Chile</a:t>
            </a:r>
            <a:r>
              <a:rPr lang="es-CL" altLang="es-CL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 (en dólares internacionales de 1990, 1870-1930)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n 3">
            <a:extLst>
              <a:ext uri="{FF2B5EF4-FFF2-40B4-BE49-F238E27FC236}">
                <a16:creationId xmlns:a16="http://schemas.microsoft.com/office/drawing/2014/main" id="{9DEFC480-CFAB-4022-B230-1A61D3D7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35" y="1449965"/>
            <a:ext cx="7660101" cy="458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CE57ADF-FC09-41D9-A087-834DC8AD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035" y="6327226"/>
            <a:ext cx="22837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Maddison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(2013)</a:t>
            </a:r>
            <a:endParaRPr kumimoji="0" lang="es-CL" altLang="es-C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86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611D2F-B848-4696-A943-8697ECEC27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1431" y="1676399"/>
          <a:ext cx="10384767" cy="462737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153863">
                  <a:extLst>
                    <a:ext uri="{9D8B030D-6E8A-4147-A177-3AD203B41FA5}">
                      <a16:colId xmlns:a16="http://schemas.microsoft.com/office/drawing/2014/main" val="1791516459"/>
                    </a:ext>
                  </a:extLst>
                </a:gridCol>
                <a:gridCol w="1153863">
                  <a:extLst>
                    <a:ext uri="{9D8B030D-6E8A-4147-A177-3AD203B41FA5}">
                      <a16:colId xmlns:a16="http://schemas.microsoft.com/office/drawing/2014/main" val="3703245557"/>
                    </a:ext>
                  </a:extLst>
                </a:gridCol>
                <a:gridCol w="1153863">
                  <a:extLst>
                    <a:ext uri="{9D8B030D-6E8A-4147-A177-3AD203B41FA5}">
                      <a16:colId xmlns:a16="http://schemas.microsoft.com/office/drawing/2014/main" val="1184994947"/>
                    </a:ext>
                  </a:extLst>
                </a:gridCol>
                <a:gridCol w="1153863">
                  <a:extLst>
                    <a:ext uri="{9D8B030D-6E8A-4147-A177-3AD203B41FA5}">
                      <a16:colId xmlns:a16="http://schemas.microsoft.com/office/drawing/2014/main" val="3802054244"/>
                    </a:ext>
                  </a:extLst>
                </a:gridCol>
                <a:gridCol w="1153863">
                  <a:extLst>
                    <a:ext uri="{9D8B030D-6E8A-4147-A177-3AD203B41FA5}">
                      <a16:colId xmlns:a16="http://schemas.microsoft.com/office/drawing/2014/main" val="4099225571"/>
                    </a:ext>
                  </a:extLst>
                </a:gridCol>
                <a:gridCol w="1153863">
                  <a:extLst>
                    <a:ext uri="{9D8B030D-6E8A-4147-A177-3AD203B41FA5}">
                      <a16:colId xmlns:a16="http://schemas.microsoft.com/office/drawing/2014/main" val="4010121088"/>
                    </a:ext>
                  </a:extLst>
                </a:gridCol>
                <a:gridCol w="1153863">
                  <a:extLst>
                    <a:ext uri="{9D8B030D-6E8A-4147-A177-3AD203B41FA5}">
                      <a16:colId xmlns:a16="http://schemas.microsoft.com/office/drawing/2014/main" val="2824783058"/>
                    </a:ext>
                  </a:extLst>
                </a:gridCol>
                <a:gridCol w="1153863">
                  <a:extLst>
                    <a:ext uri="{9D8B030D-6E8A-4147-A177-3AD203B41FA5}">
                      <a16:colId xmlns:a16="http://schemas.microsoft.com/office/drawing/2014/main" val="3097324089"/>
                    </a:ext>
                  </a:extLst>
                </a:gridCol>
                <a:gridCol w="1153863">
                  <a:extLst>
                    <a:ext uri="{9D8B030D-6E8A-4147-A177-3AD203B41FA5}">
                      <a16:colId xmlns:a16="http://schemas.microsoft.com/office/drawing/2014/main" val="3248652345"/>
                    </a:ext>
                  </a:extLst>
                </a:gridCol>
              </a:tblGrid>
              <a:tr h="361373">
                <a:tc>
                  <a:txBody>
                    <a:bodyPr/>
                    <a:lstStyle/>
                    <a:p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1800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1820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1850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1860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1870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1880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1890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1900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510117"/>
                  </a:ext>
                </a:extLst>
              </a:tr>
              <a:tr h="722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Reino Unido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335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343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256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262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247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200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204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205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669130"/>
                  </a:ext>
                </a:extLst>
              </a:tr>
              <a:tr h="722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Estados Unidos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207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225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203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207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189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183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172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186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7453849"/>
                  </a:ext>
                </a:extLst>
              </a:tr>
              <a:tr h="361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Argentina 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149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165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138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125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114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92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123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131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276699"/>
                  </a:ext>
                </a:extLst>
              </a:tr>
              <a:tr h="361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Brasil 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109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113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75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63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55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43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40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31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495482"/>
                  </a:ext>
                </a:extLst>
              </a:tr>
              <a:tr h="361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Chile 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100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100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100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100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100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100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100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100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61554"/>
                  </a:ext>
                </a:extLst>
              </a:tr>
              <a:tr h="361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México 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134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104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72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53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50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50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60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578800"/>
                  </a:ext>
                </a:extLst>
              </a:tr>
              <a:tr h="361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Perú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-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-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-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-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65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31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29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31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467365"/>
                  </a:ext>
                </a:extLst>
              </a:tr>
              <a:tr h="722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8 L. América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-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106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-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-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62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-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54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54</a:t>
                      </a:r>
                      <a:endParaRPr lang="es-CL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3015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D5584A1-BB24-4606-B09A-90EC184B3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431" y="414815"/>
            <a:ext cx="103847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 per </a:t>
            </a:r>
            <a:r>
              <a:rPr kumimoji="0" lang="es-CL" altLang="es-CL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</a:t>
            </a:r>
            <a:r>
              <a:rPr kumimoji="0" lang="es-CL" altLang="es-C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economías seleccionadas en el siglo XIX</a:t>
            </a:r>
            <a:r>
              <a:rPr kumimoji="0" lang="es-CL" altLang="es-C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(porcentaje del PIB per cápita de Chile, 1800-1900)</a:t>
            </a:r>
            <a:endParaRPr kumimoji="0" lang="es-CL" altLang="es-C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9EEE611-6413-4B5C-A4EC-5B64FECCCD6F}"/>
              </a:ext>
            </a:extLst>
          </p:cNvPr>
          <p:cNvSpPr/>
          <p:nvPr/>
        </p:nvSpPr>
        <p:spPr>
          <a:xfrm>
            <a:off x="3650014" y="6289296"/>
            <a:ext cx="5307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en base a </a:t>
            </a:r>
            <a:r>
              <a:rPr lang="es-CL" altLang="es-C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Maddison</a:t>
            </a:r>
            <a:r>
              <a:rPr lang="es-CL" alt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(2013)</a:t>
            </a:r>
            <a:endParaRPr kumimoji="0" lang="es-CL" altLang="es-C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9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La </a:t>
            </a:r>
            <a:r>
              <a:rPr lang="es-ES_tradnl" dirty="0" err="1">
                <a:solidFill>
                  <a:srgbClr val="FF0000"/>
                </a:solidFill>
              </a:rPr>
              <a:t>Econom</a:t>
            </a:r>
            <a:r>
              <a:rPr lang="es-ES" dirty="0">
                <a:solidFill>
                  <a:srgbClr val="FF0000"/>
                </a:solidFill>
              </a:rPr>
              <a:t>í</a:t>
            </a:r>
            <a:r>
              <a:rPr lang="es-ES_tradnl" dirty="0">
                <a:solidFill>
                  <a:srgbClr val="FF0000"/>
                </a:solidFill>
              </a:rPr>
              <a:t>a Chilena en el Periodo Colonial y la Encomienda.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La economia colonial en Chile era principalmente:</a:t>
            </a:r>
          </a:p>
          <a:p>
            <a:r>
              <a:rPr lang="es-ES_tradnl" dirty="0">
                <a:solidFill>
                  <a:srgbClr val="FF0000"/>
                </a:solidFill>
              </a:rPr>
              <a:t> minera</a:t>
            </a:r>
            <a:r>
              <a:rPr lang="es-ES_tradnl" dirty="0"/>
              <a:t> (oro, plata, cobre, salitre) y</a:t>
            </a:r>
          </a:p>
          <a:p>
            <a:r>
              <a:rPr lang="es-ES_tradnl" dirty="0"/>
              <a:t> </a:t>
            </a:r>
            <a:r>
              <a:rPr lang="es-ES_tradnl" dirty="0" err="1">
                <a:solidFill>
                  <a:srgbClr val="FF0000"/>
                </a:solidFill>
              </a:rPr>
              <a:t>agricola</a:t>
            </a:r>
            <a:r>
              <a:rPr lang="es-ES_tradnl" dirty="0">
                <a:solidFill>
                  <a:srgbClr val="FF0000"/>
                </a:solidFill>
              </a:rPr>
              <a:t> y ganadera</a:t>
            </a:r>
            <a:r>
              <a:rPr lang="es-ES_tradnl" dirty="0"/>
              <a:t> (trigo, </a:t>
            </a:r>
            <a:r>
              <a:rPr lang="es-ES_tradnl" dirty="0" err="1"/>
              <a:t>maiz</a:t>
            </a:r>
            <a:r>
              <a:rPr lang="es-ES_tradnl" dirty="0"/>
              <a:t>, cebada, vacunos, leche y otros productos).</a:t>
            </a:r>
          </a:p>
          <a:p>
            <a:r>
              <a:rPr lang="es-ES_tradnl" dirty="0"/>
              <a:t>El sistema se </a:t>
            </a:r>
            <a:r>
              <a:rPr lang="es-ES_tradnl" dirty="0" err="1"/>
              <a:t>estructur</a:t>
            </a:r>
            <a:r>
              <a:rPr lang="es-ES" dirty="0"/>
              <a:t>ó</a:t>
            </a:r>
            <a:r>
              <a:rPr lang="es-ES_tradnl" dirty="0"/>
              <a:t> primero en torno a la </a:t>
            </a:r>
            <a:r>
              <a:rPr lang="es-ES_tradnl" dirty="0">
                <a:solidFill>
                  <a:srgbClr val="FF0000"/>
                </a:solidFill>
              </a:rPr>
              <a:t>encomienda</a:t>
            </a:r>
            <a:r>
              <a:rPr lang="es-ES" dirty="0">
                <a:solidFill>
                  <a:srgbClr val="FF0000"/>
                </a:solidFill>
              </a:rPr>
              <a:t>. L</a:t>
            </a:r>
            <a:r>
              <a:rPr lang="es-ES_tradnl" dirty="0"/>
              <a:t>os indigenas residentes eran:</a:t>
            </a:r>
          </a:p>
          <a:p>
            <a:r>
              <a:rPr lang="es-ES_tradnl" dirty="0" err="1">
                <a:solidFill>
                  <a:srgbClr val="FF0000"/>
                </a:solidFill>
              </a:rPr>
              <a:t>Subditos</a:t>
            </a:r>
            <a:r>
              <a:rPr lang="es-ES_tradnl" dirty="0"/>
              <a:t> de la </a:t>
            </a:r>
            <a:r>
              <a:rPr lang="es-ES_tradnl" dirty="0">
                <a:solidFill>
                  <a:srgbClr val="FF0000"/>
                </a:solidFill>
              </a:rPr>
              <a:t>Corona de </a:t>
            </a:r>
            <a:r>
              <a:rPr lang="es-ES_tradnl" dirty="0" err="1">
                <a:solidFill>
                  <a:srgbClr val="FF0000"/>
                </a:solidFill>
              </a:rPr>
              <a:t>Espa</a:t>
            </a:r>
            <a:r>
              <a:rPr lang="en-US" dirty="0" err="1">
                <a:solidFill>
                  <a:srgbClr val="FF0000"/>
                </a:solidFill>
              </a:rPr>
              <a:t>ña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se les daba </a:t>
            </a:r>
            <a:r>
              <a:rPr lang="en-US" dirty="0" err="1"/>
              <a:t>proteccion</a:t>
            </a:r>
            <a:r>
              <a:rPr lang="en-US" dirty="0"/>
              <a:t> y </a:t>
            </a:r>
            <a:r>
              <a:rPr lang="en-US" dirty="0" err="1"/>
              <a:t>evangelizaba</a:t>
            </a:r>
            <a:r>
              <a:rPr lang="en-US" dirty="0"/>
              <a:t> a cambio de </a:t>
            </a:r>
            <a:r>
              <a:rPr lang="en-US" dirty="0" err="1"/>
              <a:t>proveer</a:t>
            </a:r>
            <a:r>
              <a:rPr lang="en-US" dirty="0"/>
              <a:t> su </a:t>
            </a:r>
            <a:r>
              <a:rPr lang="en-US" dirty="0" err="1"/>
              <a:t>fuerza</a:t>
            </a:r>
            <a:r>
              <a:rPr lang="en-US" dirty="0"/>
              <a:t> de trabajo al </a:t>
            </a:r>
            <a:r>
              <a:rPr lang="en-US" dirty="0" err="1"/>
              <a:t>encomendero</a:t>
            </a:r>
            <a:r>
              <a:rPr lang="en-US" dirty="0"/>
              <a:t> y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tributos</a:t>
            </a:r>
            <a:r>
              <a:rPr lang="en-US" dirty="0"/>
              <a:t> en especial </a:t>
            </a:r>
            <a:r>
              <a:rPr lang="en-US" dirty="0" err="1"/>
              <a:t>por</a:t>
            </a:r>
            <a:r>
              <a:rPr lang="en-US" dirty="0"/>
              <a:t> la produccion </a:t>
            </a:r>
            <a:r>
              <a:rPr lang="es-ES_tradnl" dirty="0"/>
              <a:t> de</a:t>
            </a:r>
            <a:r>
              <a:rPr lang="es-ES" dirty="0"/>
              <a:t> </a:t>
            </a:r>
            <a:r>
              <a:rPr lang="es-ES_tradnl" dirty="0"/>
              <a:t>oro (20 por ciento).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526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Sistema de Hacienda e Inquilinato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sistema de la </a:t>
            </a:r>
            <a:r>
              <a:rPr lang="es-ES_tradnl" i="1" dirty="0">
                <a:solidFill>
                  <a:srgbClr val="FF0000"/>
                </a:solidFill>
              </a:rPr>
              <a:t>encomienda</a:t>
            </a:r>
            <a:r>
              <a:rPr lang="es-ES_tradnl" dirty="0"/>
              <a:t> </a:t>
            </a:r>
            <a:r>
              <a:rPr lang="es-ES_tradnl" dirty="0" err="1"/>
              <a:t>dur</a:t>
            </a:r>
            <a:r>
              <a:rPr lang="es-ES" dirty="0"/>
              <a:t>ó</a:t>
            </a:r>
            <a:r>
              <a:rPr lang="es-ES_tradnl" dirty="0"/>
              <a:t> hasta el siglo 18 y fue substituido por el sistema de </a:t>
            </a:r>
            <a:r>
              <a:rPr lang="es-ES_tradnl" dirty="0">
                <a:solidFill>
                  <a:srgbClr val="FF0000"/>
                </a:solidFill>
              </a:rPr>
              <a:t>Hacienda</a:t>
            </a:r>
            <a:r>
              <a:rPr lang="es-ES_tradnl" dirty="0"/>
              <a:t> e </a:t>
            </a:r>
            <a:r>
              <a:rPr lang="es-ES_tradnl" dirty="0">
                <a:solidFill>
                  <a:srgbClr val="FF0000"/>
                </a:solidFill>
              </a:rPr>
              <a:t>Inquilinato.</a:t>
            </a:r>
            <a:r>
              <a:rPr lang="es-ES_tradnl" dirty="0"/>
              <a:t> </a:t>
            </a:r>
          </a:p>
          <a:p>
            <a:r>
              <a:rPr lang="es-ES_tradnl" dirty="0"/>
              <a:t>La hacienda era grandes extensiones de tierra en manos de una familia. </a:t>
            </a:r>
            <a:r>
              <a:rPr lang="es-ES_tradnl" dirty="0" err="1"/>
              <a:t>Tambi</a:t>
            </a:r>
            <a:r>
              <a:rPr lang="en-US" dirty="0" err="1"/>
              <a:t>é</a:t>
            </a:r>
            <a:r>
              <a:rPr lang="es-ES_tradnl" dirty="0"/>
              <a:t>n se le </a:t>
            </a:r>
            <a:r>
              <a:rPr lang="es-ES_tradnl" dirty="0" err="1"/>
              <a:t>conoc</a:t>
            </a:r>
            <a:r>
              <a:rPr lang="en-US" dirty="0" err="1"/>
              <a:t>í</a:t>
            </a:r>
            <a:r>
              <a:rPr lang="es-ES_tradnl" dirty="0"/>
              <a:t>a como latifundio.</a:t>
            </a:r>
          </a:p>
          <a:p>
            <a:r>
              <a:rPr lang="es-ES_tradnl" dirty="0"/>
              <a:t>El inquilinato era un arriendo de tierra y casa a los campesinos, a cambio de trabajar en la hacienda. El campesino recibía una parte de sueldo en dinero y otra en especie. </a:t>
            </a:r>
          </a:p>
          <a:p>
            <a:r>
              <a:rPr lang="es-ES_tradnl" dirty="0"/>
              <a:t>Otros trabajadores agrícolas era los peones (asalariados de tiempo temporal). También llamado jornalero o peatón , “vagaban” entre fundos consiguiendo trabajo.  </a:t>
            </a:r>
          </a:p>
        </p:txBody>
      </p:sp>
    </p:spTree>
    <p:extLst>
      <p:ext uri="{BB962C8B-B14F-4D97-AF65-F5344CB8AC3E}">
        <p14:creationId xmlns:p14="http://schemas.microsoft.com/office/powerpoint/2010/main" val="201845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Final del Sistema de Hacienda e Inquilinato y reformas Borbónicas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sistema de hacienda e inquilinos dura hasta la reforma agraria (década  de 1960 e inicio de los 1970s con Allende). </a:t>
            </a:r>
          </a:p>
          <a:p>
            <a:endParaRPr lang="es-ES_tradnl" dirty="0"/>
          </a:p>
          <a:p>
            <a:r>
              <a:rPr lang="es-ES_tradnl" dirty="0"/>
              <a:t>Con la reforma agraria la tierra pasa a ser propiedad de los campesinos, aunque otra parte la conservan los </a:t>
            </a:r>
            <a:r>
              <a:rPr lang="es-ES_tradnl" dirty="0" err="1"/>
              <a:t>due</a:t>
            </a:r>
            <a:r>
              <a:rPr lang="en-US" dirty="0" err="1"/>
              <a:t>ños</a:t>
            </a:r>
            <a:r>
              <a:rPr lang="en-US" dirty="0"/>
              <a:t> de </a:t>
            </a:r>
            <a:r>
              <a:rPr lang="en-US" dirty="0" err="1"/>
              <a:t>fundo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llegada</a:t>
            </a:r>
            <a:r>
              <a:rPr lang="en-US" dirty="0"/>
              <a:t> de los </a:t>
            </a:r>
            <a:r>
              <a:rPr lang="en-US" dirty="0" err="1"/>
              <a:t>Borbones</a:t>
            </a:r>
            <a:r>
              <a:rPr lang="en-US" dirty="0"/>
              <a:t> (</a:t>
            </a:r>
            <a:r>
              <a:rPr lang="en-US" dirty="0" err="1"/>
              <a:t>familia</a:t>
            </a:r>
            <a:r>
              <a:rPr lang="en-US" dirty="0"/>
              <a:t> real </a:t>
            </a:r>
            <a:r>
              <a:rPr lang="en-US" dirty="0" err="1"/>
              <a:t>francesa</a:t>
            </a:r>
            <a:r>
              <a:rPr lang="en-US" dirty="0"/>
              <a:t>) a la corona </a:t>
            </a:r>
            <a:r>
              <a:rPr lang="en-US" dirty="0" err="1"/>
              <a:t>española</a:t>
            </a:r>
            <a:r>
              <a:rPr lang="en-US" dirty="0"/>
              <a:t> </a:t>
            </a:r>
            <a:r>
              <a:rPr lang="en-US" dirty="0" err="1"/>
              <a:t>introdujo</a:t>
            </a:r>
            <a:r>
              <a:rPr lang="en-US" dirty="0"/>
              <a:t> </a:t>
            </a:r>
            <a:r>
              <a:rPr lang="en-US" dirty="0" err="1"/>
              <a:t>reformas</a:t>
            </a:r>
            <a:r>
              <a:rPr lang="en-US" dirty="0"/>
              <a:t> en el </a:t>
            </a:r>
            <a:r>
              <a:rPr lang="en-US" dirty="0" err="1"/>
              <a:t>sistema</a:t>
            </a:r>
            <a:r>
              <a:rPr lang="en-US" dirty="0"/>
              <a:t> colonial. Ademas </a:t>
            </a:r>
            <a:r>
              <a:rPr lang="en-US" dirty="0" err="1"/>
              <a:t>liberaliz</a:t>
            </a:r>
            <a:r>
              <a:rPr lang="es-ES" dirty="0"/>
              <a:t>ó</a:t>
            </a:r>
            <a:r>
              <a:rPr lang="en-US" dirty="0"/>
              <a:t> </a:t>
            </a:r>
            <a:r>
              <a:rPr lang="en-US" dirty="0" err="1"/>
              <a:t>parcialmente</a:t>
            </a:r>
            <a:r>
              <a:rPr lang="en-US" dirty="0"/>
              <a:t> el comercio y la </a:t>
            </a:r>
            <a:r>
              <a:rPr lang="en-US" dirty="0" err="1"/>
              <a:t>navegaci</a:t>
            </a:r>
            <a:r>
              <a:rPr lang="es-ES" dirty="0"/>
              <a:t>ó</a:t>
            </a:r>
            <a:r>
              <a:rPr lang="en-US" dirty="0"/>
              <a:t>n.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470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Estructura Social en el Chile Colonial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Pirámide social encabezada por:</a:t>
            </a:r>
          </a:p>
          <a:p>
            <a:r>
              <a:rPr lang="es-ES_tradnl" dirty="0" err="1">
                <a:solidFill>
                  <a:srgbClr val="FF0000"/>
                </a:solidFill>
              </a:rPr>
              <a:t>Espa</a:t>
            </a:r>
            <a:r>
              <a:rPr lang="en-US" dirty="0" err="1">
                <a:solidFill>
                  <a:srgbClr val="FF0000"/>
                </a:solidFill>
              </a:rPr>
              <a:t>ñoles</a:t>
            </a:r>
            <a:r>
              <a:rPr lang="en-US" dirty="0"/>
              <a:t> (</a:t>
            </a:r>
            <a:r>
              <a:rPr lang="en-US" dirty="0" err="1"/>
              <a:t>capitan</a:t>
            </a:r>
            <a:r>
              <a:rPr lang="en-US" dirty="0"/>
              <a:t> general, o </a:t>
            </a:r>
            <a:r>
              <a:rPr lang="en-US" dirty="0" err="1"/>
              <a:t>gobernador</a:t>
            </a:r>
            <a:r>
              <a:rPr lang="en-US" dirty="0"/>
              <a:t>, </a:t>
            </a:r>
            <a:r>
              <a:rPr lang="en-US" dirty="0" err="1"/>
              <a:t>Ambrosio</a:t>
            </a:r>
            <a:r>
              <a:rPr lang="en-US" dirty="0"/>
              <a:t> O”Higgins </a:t>
            </a:r>
            <a:r>
              <a:rPr lang="en-US" dirty="0" err="1"/>
              <a:t>fue</a:t>
            </a:r>
            <a:r>
              <a:rPr lang="en-US" dirty="0"/>
              <a:t> ademas Marques de Osorno, fines del </a:t>
            </a:r>
            <a:r>
              <a:rPr lang="en-US" dirty="0" err="1"/>
              <a:t>siglo</a:t>
            </a:r>
            <a:r>
              <a:rPr lang="en-US" dirty="0"/>
              <a:t> 18). </a:t>
            </a:r>
            <a:r>
              <a:rPr lang="en-US" dirty="0" err="1"/>
              <a:t>Esta</a:t>
            </a:r>
            <a:r>
              <a:rPr lang="en-US" dirty="0"/>
              <a:t> era la </a:t>
            </a:r>
            <a:r>
              <a:rPr lang="en-US" dirty="0" err="1"/>
              <a:t>clase</a:t>
            </a:r>
            <a:r>
              <a:rPr lang="en-US" dirty="0"/>
              <a:t> </a:t>
            </a:r>
            <a:r>
              <a:rPr lang="en-US" dirty="0" err="1"/>
              <a:t>dirigente</a:t>
            </a:r>
            <a:r>
              <a:rPr lang="en-US" dirty="0"/>
              <a:t> </a:t>
            </a:r>
            <a:r>
              <a:rPr lang="en-US" dirty="0" err="1"/>
              <a:t>nominada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corona Española.</a:t>
            </a:r>
          </a:p>
          <a:p>
            <a:r>
              <a:rPr lang="en-US" dirty="0" err="1">
                <a:solidFill>
                  <a:srgbClr val="FF0000"/>
                </a:solidFill>
              </a:rPr>
              <a:t>Aristocracia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Criolla</a:t>
            </a:r>
            <a:r>
              <a:rPr lang="en-US" dirty="0"/>
              <a:t>. </a:t>
            </a:r>
            <a:r>
              <a:rPr lang="en-US" dirty="0" err="1"/>
              <a:t>Dueños</a:t>
            </a:r>
            <a:r>
              <a:rPr lang="en-US" dirty="0"/>
              <a:t> de </a:t>
            </a:r>
            <a:r>
              <a:rPr lang="en-US" dirty="0" err="1"/>
              <a:t>tierra</a:t>
            </a:r>
            <a:r>
              <a:rPr lang="en-US" dirty="0"/>
              <a:t>, </a:t>
            </a:r>
            <a:r>
              <a:rPr lang="en-US" dirty="0" err="1"/>
              <a:t>comerciantes</a:t>
            </a:r>
            <a:r>
              <a:rPr lang="en-US" dirty="0"/>
              <a:t>/</a:t>
            </a:r>
            <a:r>
              <a:rPr lang="en-US" dirty="0" err="1"/>
              <a:t>mercaderes</a:t>
            </a:r>
            <a:r>
              <a:rPr lang="en-US" dirty="0"/>
              <a:t>, </a:t>
            </a:r>
            <a:r>
              <a:rPr lang="en-US" dirty="0" err="1"/>
              <a:t>empresarios</a:t>
            </a:r>
            <a:r>
              <a:rPr lang="en-US" dirty="0"/>
              <a:t>, </a:t>
            </a:r>
            <a:r>
              <a:rPr lang="en-US" dirty="0" err="1"/>
              <a:t>dueños</a:t>
            </a:r>
            <a:r>
              <a:rPr lang="en-US" dirty="0"/>
              <a:t> de minas. </a:t>
            </a:r>
          </a:p>
          <a:p>
            <a:r>
              <a:rPr lang="en-US" dirty="0">
                <a:solidFill>
                  <a:srgbClr val="FF0000"/>
                </a:solidFill>
              </a:rPr>
              <a:t>Mestizos</a:t>
            </a:r>
            <a:r>
              <a:rPr lang="en-US" dirty="0"/>
              <a:t> (</a:t>
            </a:r>
            <a:r>
              <a:rPr lang="en-US" dirty="0" err="1"/>
              <a:t>clase</a:t>
            </a:r>
            <a:r>
              <a:rPr lang="en-US" dirty="0"/>
              <a:t> media, </a:t>
            </a:r>
            <a:r>
              <a:rPr lang="en-US" dirty="0" err="1"/>
              <a:t>pequeños</a:t>
            </a:r>
            <a:r>
              <a:rPr lang="en-US" dirty="0"/>
              <a:t> </a:t>
            </a:r>
            <a:r>
              <a:rPr lang="en-US" dirty="0" err="1"/>
              <a:t>comerciantes</a:t>
            </a:r>
            <a:r>
              <a:rPr lang="en-US" dirty="0"/>
              <a:t>, </a:t>
            </a:r>
            <a:r>
              <a:rPr lang="en-US" dirty="0" err="1"/>
              <a:t>artesanos</a:t>
            </a:r>
            <a:r>
              <a:rPr lang="en-US" dirty="0"/>
              <a:t>, </a:t>
            </a:r>
            <a:r>
              <a:rPr lang="en-US" dirty="0" err="1"/>
              <a:t>trabaja</a:t>
            </a:r>
            <a:r>
              <a:rPr lang="es-ES" dirty="0"/>
              <a:t>d</a:t>
            </a:r>
            <a:r>
              <a:rPr lang="en-US" dirty="0"/>
              <a:t>ores </a:t>
            </a:r>
            <a:r>
              <a:rPr lang="en-US" dirty="0" err="1"/>
              <a:t>manuales</a:t>
            </a:r>
            <a:r>
              <a:rPr lang="en-US" dirty="0"/>
              <a:t>).</a:t>
            </a:r>
          </a:p>
          <a:p>
            <a:r>
              <a:rPr lang="en-US" dirty="0">
                <a:solidFill>
                  <a:srgbClr val="FF0000"/>
                </a:solidFill>
              </a:rPr>
              <a:t>Ind</a:t>
            </a:r>
            <a:r>
              <a:rPr lang="es-ES" dirty="0">
                <a:solidFill>
                  <a:srgbClr val="FF0000"/>
                </a:solidFill>
              </a:rPr>
              <a:t>í</a:t>
            </a:r>
            <a:r>
              <a:rPr lang="en-US" dirty="0" err="1">
                <a:solidFill>
                  <a:srgbClr val="FF0000"/>
                </a:solidFill>
              </a:rPr>
              <a:t>genas</a:t>
            </a:r>
            <a:r>
              <a:rPr lang="en-US" dirty="0"/>
              <a:t> (</a:t>
            </a:r>
            <a:r>
              <a:rPr lang="en-US" dirty="0" err="1"/>
              <a:t>encomendados</a:t>
            </a:r>
            <a:r>
              <a:rPr lang="en-US" dirty="0"/>
              <a:t>).</a:t>
            </a:r>
          </a:p>
          <a:p>
            <a:r>
              <a:rPr lang="en-US" dirty="0" err="1">
                <a:solidFill>
                  <a:srgbClr val="FF0000"/>
                </a:solidFill>
              </a:rPr>
              <a:t>Esclavos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negros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tra</a:t>
            </a:r>
            <a:r>
              <a:rPr lang="es-ES" dirty="0"/>
              <a:t>í</a:t>
            </a:r>
            <a:r>
              <a:rPr lang="en-US" dirty="0"/>
              <a:t>dos de Africa).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1483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9135-9D1F-9B45-B49A-D4829F6A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Chile</a:t>
            </a:r>
            <a:r>
              <a:rPr lang="es-ES" dirty="0">
                <a:solidFill>
                  <a:srgbClr val="FF0000"/>
                </a:solidFill>
              </a:rPr>
              <a:t>:</a:t>
            </a:r>
            <a:r>
              <a:rPr lang="en-US" dirty="0" err="1">
                <a:solidFill>
                  <a:srgbClr val="FF0000"/>
                </a:solidFill>
              </a:rPr>
              <a:t>Población</a:t>
            </a:r>
            <a:r>
              <a:rPr lang="en-US" dirty="0">
                <a:solidFill>
                  <a:srgbClr val="FF0000"/>
                </a:solidFill>
              </a:rPr>
              <a:t> Total, 1540-1835</a:t>
            </a:r>
            <a:r>
              <a:rPr lang="en-US" dirty="0"/>
              <a:t> </a:t>
            </a:r>
            <a:endParaRPr lang="es-E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9C6F43-E9A1-D042-8D2A-B5F966E64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700" y="1825625"/>
            <a:ext cx="78805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F80B-62DA-2D4C-BFF7-F1AABDAD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Chile-Poblacion</a:t>
            </a:r>
            <a:r>
              <a:rPr lang="en-US" dirty="0">
                <a:solidFill>
                  <a:srgbClr val="FF0000"/>
                </a:solidFill>
              </a:rPr>
              <a:t> Rural y Urbana</a:t>
            </a:r>
            <a:r>
              <a:rPr lang="es-ES" dirty="0">
                <a:solidFill>
                  <a:srgbClr val="FF0000"/>
                </a:solidFill>
              </a:rPr>
              <a:t>, 1854-1970</a:t>
            </a:r>
            <a:r>
              <a:rPr lang="en-US" dirty="0"/>
              <a:t> </a:t>
            </a:r>
            <a:endParaRPr lang="es-E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66AF00-E670-B541-8917-ABC4F44D6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5434"/>
            <a:ext cx="10515600" cy="39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7F722D3-940E-42B7-82E1-FBA1F7F3A8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67345" y="1801091"/>
          <a:ext cx="7917872" cy="4214289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79468">
                  <a:extLst>
                    <a:ext uri="{9D8B030D-6E8A-4147-A177-3AD203B41FA5}">
                      <a16:colId xmlns:a16="http://schemas.microsoft.com/office/drawing/2014/main" val="4272297841"/>
                    </a:ext>
                  </a:extLst>
                </a:gridCol>
                <a:gridCol w="1979468">
                  <a:extLst>
                    <a:ext uri="{9D8B030D-6E8A-4147-A177-3AD203B41FA5}">
                      <a16:colId xmlns:a16="http://schemas.microsoft.com/office/drawing/2014/main" val="1970203300"/>
                    </a:ext>
                  </a:extLst>
                </a:gridCol>
                <a:gridCol w="1979468">
                  <a:extLst>
                    <a:ext uri="{9D8B030D-6E8A-4147-A177-3AD203B41FA5}">
                      <a16:colId xmlns:a16="http://schemas.microsoft.com/office/drawing/2014/main" val="776618070"/>
                    </a:ext>
                  </a:extLst>
                </a:gridCol>
                <a:gridCol w="1979468">
                  <a:extLst>
                    <a:ext uri="{9D8B030D-6E8A-4147-A177-3AD203B41FA5}">
                      <a16:colId xmlns:a16="http://schemas.microsoft.com/office/drawing/2014/main" val="1574259474"/>
                    </a:ext>
                  </a:extLst>
                </a:gridCol>
              </a:tblGrid>
              <a:tr h="1283761">
                <a:tc>
                  <a:txBody>
                    <a:bodyPr/>
                    <a:lstStyle/>
                    <a:p>
                      <a:endParaRPr lang="es-CL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% PIB pc de Reino Unido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% PIB pc de Estados Unidos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% PIB pc de Argentina </a:t>
                      </a:r>
                      <a:endParaRPr lang="es-CL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0249421"/>
                  </a:ext>
                </a:extLst>
              </a:tr>
              <a:tr h="366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1800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29.9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48.3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67.3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643439"/>
                  </a:ext>
                </a:extLst>
              </a:tr>
              <a:tr h="366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1820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29.2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44.4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60.6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59458"/>
                  </a:ext>
                </a:extLst>
              </a:tr>
              <a:tr h="366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1850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39.0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49.2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72.7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905365"/>
                  </a:ext>
                </a:extLst>
              </a:tr>
              <a:tr h="366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1860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38.2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48.3</a:t>
                      </a:r>
                      <a:endParaRPr lang="es-CL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79.8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351486"/>
                  </a:ext>
                </a:extLst>
              </a:tr>
              <a:tr h="366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1870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40.4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52.8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87.9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612477"/>
                  </a:ext>
                </a:extLst>
              </a:tr>
              <a:tr h="366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1880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50.0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54.7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108.5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258677"/>
                  </a:ext>
                </a:extLst>
              </a:tr>
              <a:tr h="366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1890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49.1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58.0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81.4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45930"/>
                  </a:ext>
                </a:extLst>
              </a:tr>
              <a:tr h="366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1900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48.8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53.6</a:t>
                      </a:r>
                      <a:endParaRPr lang="es-CL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76.3</a:t>
                      </a:r>
                      <a:endParaRPr lang="es-CL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996222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041095B-87DF-4309-A3C5-63DA2A21E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513" y="505255"/>
            <a:ext cx="103149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 per cápita de Chile como porcentaje del PIB per cápita</a:t>
            </a:r>
            <a:r>
              <a:rPr kumimoji="0" lang="es-ES" altLang="es-C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L" altLang="es-C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kumimoji="0" lang="es-ES" altLang="es-C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Reino Unido, EE.UU y Argentina</a:t>
            </a:r>
            <a:r>
              <a:rPr kumimoji="0" lang="es-CL" altLang="es-CL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el siglo </a:t>
            </a:r>
            <a:r>
              <a:rPr kumimoji="0" lang="es-CL" altLang="es-CL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XIX </a:t>
            </a:r>
            <a:endParaRPr kumimoji="0" lang="es-CL" altLang="es-CL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2BF5BA-53EF-475C-A192-9C3038D09A7E}"/>
              </a:ext>
            </a:extLst>
          </p:cNvPr>
          <p:cNvSpPr/>
          <p:nvPr/>
        </p:nvSpPr>
        <p:spPr>
          <a:xfrm>
            <a:off x="3442196" y="6209511"/>
            <a:ext cx="5307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en base a </a:t>
            </a:r>
            <a:r>
              <a:rPr lang="es-CL" altLang="es-C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Maddison</a:t>
            </a:r>
            <a:r>
              <a:rPr lang="es-CL" alt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(2013)</a:t>
            </a:r>
            <a:endParaRPr lang="es-CL" altLang="es-C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39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16104</TotalTime>
  <Words>1781</Words>
  <Application>Microsoft Office PowerPoint</Application>
  <PresentationFormat>Widescreen</PresentationFormat>
  <Paragraphs>103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de Office</vt:lpstr>
      <vt:lpstr>Historia Económica de Chile. Periodo Colonial y Siglo 19</vt:lpstr>
      <vt:lpstr>La Economía Chilena en el Periodo Colonial</vt:lpstr>
      <vt:lpstr>La Economía Chilena en el Periodo Colonial y la Encomienda.</vt:lpstr>
      <vt:lpstr>Sistema de Hacienda e Inquilinato</vt:lpstr>
      <vt:lpstr>Final del Sistema de Hacienda e Inquilinato y reformas Borbónicas</vt:lpstr>
      <vt:lpstr>Estructura Social en el Chile Colonial</vt:lpstr>
      <vt:lpstr>Chile:Población Total, 1540-1835 </vt:lpstr>
      <vt:lpstr>Chile-Poblacion Rural y Urbana, 1854-1970 </vt:lpstr>
      <vt:lpstr>PowerPoint Presentation</vt:lpstr>
      <vt:lpstr>CHILE- Inflación por década, 1811-2017 (porcentaje de variación en el IPC por década y tasa anual promedio por década del IPC)</vt:lpstr>
      <vt:lpstr>El siglo 19: Formación del Estado Nacional</vt:lpstr>
      <vt:lpstr>Formación del Estado Nacional (cont).</vt:lpstr>
      <vt:lpstr>Dos ciclos de expansión. Primer ciclo: 1840-1878.</vt:lpstr>
      <vt:lpstr>Creación de infraestructura, ocupación del territorio. Desarrollo educativo y cultural.  </vt:lpstr>
      <vt:lpstr>Inmigracion de intelectuales y talentos</vt:lpstr>
      <vt:lpstr>Sistema bancario y cambiario</vt:lpstr>
      <vt:lpstr>Salitre, Guerra del Pacifico y Segundo ciclo expansivo: 1880-1930</vt:lpstr>
      <vt:lpstr>Salitre, Guerra del Pacifico y Segundo ciclo expansivo: 1880-1930 (cont.)</vt:lpstr>
      <vt:lpstr>Salitre, Guerra del Pacifico y Segundo ciclo expansivo: 1880-1930 (cont.)</vt:lpstr>
      <vt:lpstr>Entrega del salitre a privados. Rol de J.T North. </vt:lpstr>
      <vt:lpstr>Información económica básica sobre el Salitre. 1880-1930</vt:lpstr>
      <vt:lpstr>Chile-Derechos de Aduana, 1865-1930 (Humud).Importancia de Impuestos al Comercio.</vt:lpstr>
      <vt:lpstr>Chile-Ingresos y Gastos Públicos, 1830-1930 (Humud)</vt:lpstr>
      <vt:lpstr>Diferencias entre los dos ciclos:1840-78 y 1880-1930</vt:lpstr>
      <vt:lpstr>Fin del ciclo del Salitre.</vt:lpstr>
      <vt:lpstr>Crecimiento anual promedio de las exportaciones. Chile, 1850-1920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Económica de Chile. Periodo Colonial y Siglo 19</dc:title>
  <dc:creator>Andres Solimano</dc:creator>
  <cp:lastModifiedBy>Andres Solimano</cp:lastModifiedBy>
  <cp:revision>41</cp:revision>
  <dcterms:created xsi:type="dcterms:W3CDTF">2018-03-07T20:58:10Z</dcterms:created>
  <dcterms:modified xsi:type="dcterms:W3CDTF">2019-03-19T22:12:19Z</dcterms:modified>
</cp:coreProperties>
</file>